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7.xml" ContentType="application/vnd.openxmlformats-officedocument.drawingml.chart+xml"/>
  <Override PartName="/ppt/notesSlides/notesSlide14.xml" ContentType="application/vnd.openxmlformats-officedocument.presentationml.notesSlide+xml"/>
  <Override PartName="/ppt/charts/chart8.xml" ContentType="application/vnd.openxmlformats-officedocument.drawingml.chart+xml"/>
  <Override PartName="/ppt/notesSlides/notesSlide15.xml" ContentType="application/vnd.openxmlformats-officedocument.presentationml.notesSlide+xml"/>
  <Override PartName="/ppt/charts/chart9.xml" ContentType="application/vnd.openxmlformats-officedocument.drawingml.chart+xml"/>
  <Override PartName="/ppt/notesSlides/notesSlide16.xml" ContentType="application/vnd.openxmlformats-officedocument.presentationml.notesSlide+xml"/>
  <Override PartName="/ppt/charts/chart10.xml" ContentType="application/vnd.openxmlformats-officedocument.drawingml.chart+xml"/>
  <Override PartName="/ppt/notesSlides/notesSlide17.xml" ContentType="application/vnd.openxmlformats-officedocument.presentationml.notesSlide+xml"/>
  <Override PartName="/ppt/charts/chart1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2.xml" ContentType="application/vnd.openxmlformats-officedocument.drawingml.chart+xml"/>
  <Override PartName="/ppt/notesSlides/notesSlide20.xml" ContentType="application/vnd.openxmlformats-officedocument.presentationml.notesSlide+xml"/>
  <Override PartName="/ppt/charts/chart13.xml" ContentType="application/vnd.openxmlformats-officedocument.drawingml.chart+xml"/>
  <Override PartName="/ppt/notesSlides/notesSlide21.xml" ContentType="application/vnd.openxmlformats-officedocument.presentationml.notesSlide+xml"/>
  <Override PartName="/ppt/charts/chart14.xml" ContentType="application/vnd.openxmlformats-officedocument.drawingml.chart+xml"/>
  <Override PartName="/ppt/notesSlides/notesSlide22.xml" ContentType="application/vnd.openxmlformats-officedocument.presentationml.notesSlide+xml"/>
  <Override PartName="/ppt/charts/chart15.xml" ContentType="application/vnd.openxmlformats-officedocument.drawingml.chart+xml"/>
  <Override PartName="/ppt/notesSlides/notesSlide23.xml" ContentType="application/vnd.openxmlformats-officedocument.presentationml.notesSlide+xml"/>
  <Override PartName="/ppt/charts/chart16.xml" ContentType="application/vnd.openxmlformats-officedocument.drawingml.chart+xml"/>
  <Override PartName="/ppt/notesSlides/notesSlide24.xml" ContentType="application/vnd.openxmlformats-officedocument.presentationml.notesSlide+xml"/>
  <Override PartName="/ppt/charts/chart17.xml" ContentType="application/vnd.openxmlformats-officedocument.drawingml.chart+xml"/>
  <Override PartName="/ppt/notesSlides/notesSlide25.xml" ContentType="application/vnd.openxmlformats-officedocument.presentationml.notesSlide+xml"/>
  <Override PartName="/ppt/charts/chart18.xml" ContentType="application/vnd.openxmlformats-officedocument.drawingml.chart+xml"/>
  <Override PartName="/ppt/notesSlides/notesSlide26.xml" ContentType="application/vnd.openxmlformats-officedocument.presentationml.notesSlide+xml"/>
  <Override PartName="/ppt/charts/chart19.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0.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21.xml" ContentType="application/vnd.openxmlformats-officedocument.drawingml.chart+xml"/>
  <Override PartName="/ppt/notesSlides/notesSlide32.xml" ContentType="application/vnd.openxmlformats-officedocument.presentationml.notesSlide+xml"/>
  <Override PartName="/ppt/charts/chart22.xml" ContentType="application/vnd.openxmlformats-officedocument.drawingml.chart+xml"/>
  <Override PartName="/ppt/notesSlides/notesSlide33.xml" ContentType="application/vnd.openxmlformats-officedocument.presentationml.notesSlide+xml"/>
  <Override PartName="/ppt/charts/chart23.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24.xml" ContentType="application/vnd.openxmlformats-officedocument.drawingml.chart+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25.xml" ContentType="application/vnd.openxmlformats-officedocument.drawingml.chart+xml"/>
  <Override PartName="/ppt/notesSlides/notesSlide38.xml" ContentType="application/vnd.openxmlformats-officedocument.presentationml.notesSlide+xml"/>
  <Override PartName="/ppt/charts/chart26.xml" ContentType="application/vnd.openxmlformats-officedocument.drawingml.chart+xml"/>
  <Override PartName="/ppt/notesSlides/notesSlide39.xml" ContentType="application/vnd.openxmlformats-officedocument.presentationml.notesSlide+xml"/>
  <Override PartName="/ppt/charts/chart27.xml" ContentType="application/vnd.openxmlformats-officedocument.drawingml.chart+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28.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29.xml" ContentType="application/vnd.openxmlformats-officedocument.drawingml.chart+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30.xml" ContentType="application/vnd.openxmlformats-officedocument.drawingml.chart+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31.xml" ContentType="application/vnd.openxmlformats-officedocument.drawingml.chart+xml"/>
  <Override PartName="/ppt/notesSlides/notesSlide48.xml" ContentType="application/vnd.openxmlformats-officedocument.presentationml.notesSlide+xml"/>
  <Override PartName="/ppt/charts/chart32.xml" ContentType="application/vnd.openxmlformats-officedocument.drawingml.chart+xml"/>
  <Override PartName="/ppt/notesSlides/notesSlide49.xml" ContentType="application/vnd.openxmlformats-officedocument.presentationml.notesSlide+xml"/>
  <Override PartName="/ppt/charts/chart33.xml" ContentType="application/vnd.openxmlformats-officedocument.drawingml.chart+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34.xml" ContentType="application/vnd.openxmlformats-officedocument.drawingml.chart+xml"/>
  <Override PartName="/ppt/notesSlides/notesSlide52.xml" ContentType="application/vnd.openxmlformats-officedocument.presentationml.notesSlide+xml"/>
  <Override PartName="/ppt/charts/chart35.xml" ContentType="application/vnd.openxmlformats-officedocument.drawingml.chart+xml"/>
  <Override PartName="/ppt/notesSlides/notesSlide53.xml" ContentType="application/vnd.openxmlformats-officedocument.presentationml.notesSlide+xml"/>
  <Override PartName="/ppt/charts/chart36.xml" ContentType="application/vnd.openxmlformats-officedocument.drawingml.chart+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37.xml" ContentType="application/vnd.openxmlformats-officedocument.drawingml.chart+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rts/chart38.xml" ContentType="application/vnd.openxmlformats-officedocument.drawingml.chart+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39.xml" ContentType="application/vnd.openxmlformats-officedocument.drawingml.chart+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rts/chart40.xml" ContentType="application/vnd.openxmlformats-officedocument.drawingml.chart+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rts/chart41.xml" ContentType="application/vnd.openxmlformats-officedocument.drawingml.chart+xml"/>
  <Override PartName="/ppt/notesSlides/notesSlide64.xml" ContentType="application/vnd.openxmlformats-officedocument.presentationml.notesSlide+xml"/>
  <Override PartName="/ppt/charts/chart42.xml" ContentType="application/vnd.openxmlformats-officedocument.drawingml.chart+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257" r:id="rId2"/>
    <p:sldId id="260" r:id="rId3"/>
    <p:sldId id="261" r:id="rId4"/>
    <p:sldId id="262" r:id="rId5"/>
    <p:sldId id="263" r:id="rId6"/>
    <p:sldId id="264" r:id="rId7"/>
    <p:sldId id="313" r:id="rId8"/>
    <p:sldId id="315" r:id="rId9"/>
    <p:sldId id="265" r:id="rId10"/>
    <p:sldId id="266" r:id="rId11"/>
    <p:sldId id="267" r:id="rId12"/>
    <p:sldId id="268" r:id="rId13"/>
    <p:sldId id="269" r:id="rId14"/>
    <p:sldId id="270" r:id="rId15"/>
    <p:sldId id="271" r:id="rId16"/>
    <p:sldId id="272" r:id="rId17"/>
    <p:sldId id="318" r:id="rId18"/>
    <p:sldId id="319" r:id="rId19"/>
    <p:sldId id="320" r:id="rId20"/>
    <p:sldId id="321" r:id="rId21"/>
    <p:sldId id="275" r:id="rId22"/>
    <p:sldId id="276" r:id="rId23"/>
    <p:sldId id="277" r:id="rId24"/>
    <p:sldId id="278" r:id="rId25"/>
    <p:sldId id="279" r:id="rId26"/>
    <p:sldId id="280" r:id="rId27"/>
    <p:sldId id="281" r:id="rId28"/>
    <p:sldId id="322" r:id="rId29"/>
    <p:sldId id="323" r:id="rId30"/>
    <p:sldId id="324" r:id="rId31"/>
    <p:sldId id="325" r:id="rId32"/>
    <p:sldId id="284" r:id="rId33"/>
    <p:sldId id="285" r:id="rId34"/>
    <p:sldId id="286" r:id="rId35"/>
    <p:sldId id="287" r:id="rId36"/>
    <p:sldId id="288" r:id="rId37"/>
    <p:sldId id="326" r:id="rId38"/>
    <p:sldId id="327" r:id="rId39"/>
    <p:sldId id="290" r:id="rId40"/>
    <p:sldId id="291" r:id="rId41"/>
    <p:sldId id="292" r:id="rId42"/>
    <p:sldId id="293" r:id="rId43"/>
    <p:sldId id="328" r:id="rId44"/>
    <p:sldId id="329" r:id="rId45"/>
    <p:sldId id="294" r:id="rId46"/>
    <p:sldId id="295" r:id="rId47"/>
    <p:sldId id="299" r:id="rId48"/>
    <p:sldId id="300" r:id="rId49"/>
    <p:sldId id="301" r:id="rId50"/>
    <p:sldId id="345" r:id="rId51"/>
    <p:sldId id="330" r:id="rId52"/>
    <p:sldId id="331" r:id="rId53"/>
    <p:sldId id="332" r:id="rId54"/>
    <p:sldId id="333" r:id="rId55"/>
    <p:sldId id="303" r:id="rId56"/>
    <p:sldId id="304" r:id="rId57"/>
    <p:sldId id="334" r:id="rId58"/>
    <p:sldId id="335" r:id="rId59"/>
    <p:sldId id="305" r:id="rId60"/>
    <p:sldId id="306" r:id="rId61"/>
    <p:sldId id="336" r:id="rId62"/>
    <p:sldId id="338" r:id="rId63"/>
    <p:sldId id="307" r:id="rId64"/>
    <p:sldId id="308" r:id="rId65"/>
    <p:sldId id="309" r:id="rId66"/>
    <p:sldId id="310" r:id="rId67"/>
    <p:sldId id="311" r:id="rId68"/>
    <p:sldId id="312" r:id="rId69"/>
    <p:sldId id="339" r:id="rId70"/>
    <p:sldId id="340" r:id="rId71"/>
    <p:sldId id="341" r:id="rId72"/>
    <p:sldId id="342" r:id="rId73"/>
    <p:sldId id="343" r:id="rId74"/>
    <p:sldId id="344"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Craven" initials="L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8C5C9"/>
    <a:srgbClr val="357E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980" autoAdjust="0"/>
  </p:normalViewPr>
  <p:slideViewPr>
    <p:cSldViewPr>
      <p:cViewPr varScale="1">
        <p:scale>
          <a:sx n="106" d="100"/>
          <a:sy n="106" d="100"/>
        </p:scale>
        <p:origin x="-268"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Percent of Teachers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Sheet1!$B$2:$B$4</c:f>
              <c:numCache>
                <c:formatCode>General</c:formatCode>
                <c:ptCount val="3"/>
                <c:pt idx="0">
                  <c:v>84</c:v>
                </c:pt>
                <c:pt idx="1">
                  <c:v>89</c:v>
                </c:pt>
                <c:pt idx="2">
                  <c:v>89</c:v>
                </c:pt>
              </c:numCache>
            </c:numRef>
          </c:val>
        </c:ser>
        <c:dLbls>
          <c:showLegendKey val="0"/>
          <c:showVal val="0"/>
          <c:showCatName val="0"/>
          <c:showSerName val="0"/>
          <c:showPercent val="0"/>
          <c:showBubbleSize val="0"/>
        </c:dLbls>
        <c:gapWidth val="150"/>
        <c:axId val="8779648"/>
        <c:axId val="8781184"/>
      </c:barChart>
      <c:catAx>
        <c:axId val="8779648"/>
        <c:scaling>
          <c:orientation val="minMax"/>
        </c:scaling>
        <c:delete val="0"/>
        <c:axPos val="b"/>
        <c:majorTickMark val="out"/>
        <c:minorTickMark val="none"/>
        <c:tickLblPos val="nextTo"/>
        <c:crossAx val="8781184"/>
        <c:crosses val="autoZero"/>
        <c:auto val="1"/>
        <c:lblAlgn val="ctr"/>
        <c:lblOffset val="100"/>
        <c:noMultiLvlLbl val="0"/>
      </c:catAx>
      <c:valAx>
        <c:axId val="8781184"/>
        <c:scaling>
          <c:orientation val="minMax"/>
          <c:min val="0"/>
        </c:scaling>
        <c:delete val="0"/>
        <c:axPos val="l"/>
        <c:title>
          <c:tx>
            <c:rich>
              <a:bodyPr rot="-5400000" vert="horz"/>
              <a:lstStyle/>
              <a:p>
                <a:pPr>
                  <a:defRPr/>
                </a:pPr>
                <a:r>
                  <a:rPr lang="en-US"/>
                  <a:t>Percent of Teachers</a:t>
                </a:r>
              </a:p>
            </c:rich>
          </c:tx>
          <c:layout/>
          <c:overlay val="0"/>
        </c:title>
        <c:numFmt formatCode="General" sourceLinked="1"/>
        <c:majorTickMark val="out"/>
        <c:minorTickMark val="none"/>
        <c:tickLblPos val="nextTo"/>
        <c:crossAx val="877964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69436386241194"/>
          <c:y val="4.934407504617478E-2"/>
          <c:w val="0.84422376479255878"/>
          <c:h val="0.82750267327695148"/>
        </c:manualLayout>
      </c:layout>
      <c:barChart>
        <c:barDir val="col"/>
        <c:grouping val="clustered"/>
        <c:varyColors val="0"/>
        <c:ser>
          <c:idx val="0"/>
          <c:order val="0"/>
          <c:tx>
            <c:strRef>
              <c:f>Sheet1!$B$1</c:f>
              <c:strCache>
                <c:ptCount val="1"/>
                <c:pt idx="0">
                  <c:v>Percent of Teachers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Sheet1!$B$2:$B$4</c:f>
              <c:numCache>
                <c:formatCode>General</c:formatCode>
                <c:ptCount val="3"/>
                <c:pt idx="0">
                  <c:v>58</c:v>
                </c:pt>
                <c:pt idx="1">
                  <c:v>59</c:v>
                </c:pt>
                <c:pt idx="2">
                  <c:v>57</c:v>
                </c:pt>
              </c:numCache>
            </c:numRef>
          </c:val>
        </c:ser>
        <c:dLbls>
          <c:showLegendKey val="0"/>
          <c:showVal val="0"/>
          <c:showCatName val="0"/>
          <c:showSerName val="0"/>
          <c:showPercent val="0"/>
          <c:showBubbleSize val="0"/>
        </c:dLbls>
        <c:gapWidth val="150"/>
        <c:axId val="218815872"/>
        <c:axId val="218821760"/>
      </c:barChart>
      <c:catAx>
        <c:axId val="218815872"/>
        <c:scaling>
          <c:orientation val="minMax"/>
        </c:scaling>
        <c:delete val="0"/>
        <c:axPos val="b"/>
        <c:majorTickMark val="out"/>
        <c:minorTickMark val="none"/>
        <c:tickLblPos val="nextTo"/>
        <c:crossAx val="218821760"/>
        <c:crosses val="autoZero"/>
        <c:auto val="1"/>
        <c:lblAlgn val="ctr"/>
        <c:lblOffset val="100"/>
        <c:noMultiLvlLbl val="0"/>
      </c:catAx>
      <c:valAx>
        <c:axId val="218821760"/>
        <c:scaling>
          <c:orientation val="minMax"/>
          <c:max val="100"/>
          <c:min val="0"/>
        </c:scaling>
        <c:delete val="0"/>
        <c:axPos val="l"/>
        <c:title>
          <c:tx>
            <c:rich>
              <a:bodyPr rot="-5400000" vert="horz"/>
              <a:lstStyle/>
              <a:p>
                <a:pPr>
                  <a:defRPr/>
                </a:pPr>
                <a:r>
                  <a:rPr lang="en-US" dirty="0" smtClean="0"/>
                  <a:t>Percent</a:t>
                </a:r>
                <a:r>
                  <a:rPr lang="en-US" baseline="0" dirty="0" smtClean="0"/>
                  <a:t> of Teachers</a:t>
                </a:r>
                <a:endParaRPr lang="en-US" dirty="0"/>
              </a:p>
            </c:rich>
          </c:tx>
          <c:layout>
            <c:manualLayout>
              <c:xMode val="edge"/>
              <c:yMode val="edge"/>
              <c:x val="2.3391812865497075E-2"/>
              <c:y val="0.22970034995625546"/>
            </c:manualLayout>
          </c:layout>
          <c:overlay val="0"/>
          <c:spPr>
            <a:noFill/>
          </c:spPr>
        </c:title>
        <c:numFmt formatCode="General" sourceLinked="1"/>
        <c:majorTickMark val="out"/>
        <c:minorTickMark val="none"/>
        <c:tickLblPos val="nextTo"/>
        <c:crossAx val="21881587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6681664791901"/>
          <c:y val="4.934407504617478E-2"/>
          <c:w val="0.83087151606049248"/>
          <c:h val="0.66407650432584819"/>
        </c:manualLayout>
      </c:layout>
      <c:barChart>
        <c:barDir val="col"/>
        <c:grouping val="clustered"/>
        <c:varyColors val="0"/>
        <c:ser>
          <c:idx val="0"/>
          <c:order val="0"/>
          <c:tx>
            <c:strRef>
              <c:f>Sheet1!$B$1</c:f>
              <c:strCache>
                <c:ptCount val="1"/>
                <c:pt idx="0">
                  <c:v>Percent of Teachers</c:v>
                </c:pt>
              </c:strCache>
            </c:strRef>
          </c:tx>
          <c:invertIfNegative val="0"/>
          <c:dLbls>
            <c:showLegendKey val="0"/>
            <c:showVal val="1"/>
            <c:showCatName val="0"/>
            <c:showSerName val="0"/>
            <c:showPercent val="0"/>
            <c:showBubbleSize val="0"/>
            <c:showLeaderLines val="0"/>
          </c:dLbls>
          <c:cat>
            <c:strRef>
              <c:f>Sheet1!$A$2:$A$4</c:f>
              <c:strCache>
                <c:ptCount val="3"/>
                <c:pt idx="0">
                  <c:v>Mostly High Achievers</c:v>
                </c:pt>
                <c:pt idx="1">
                  <c:v>Average/Mixed Achievers</c:v>
                </c:pt>
                <c:pt idx="2">
                  <c:v>Mostly Low Achievers</c:v>
                </c:pt>
              </c:strCache>
            </c:strRef>
          </c:cat>
          <c:val>
            <c:numRef>
              <c:f>Sheet1!$B$2:$B$4</c:f>
              <c:numCache>
                <c:formatCode>General</c:formatCode>
                <c:ptCount val="3"/>
                <c:pt idx="0">
                  <c:v>56</c:v>
                </c:pt>
                <c:pt idx="1">
                  <c:v>58</c:v>
                </c:pt>
                <c:pt idx="2">
                  <c:v>61</c:v>
                </c:pt>
              </c:numCache>
            </c:numRef>
          </c:val>
        </c:ser>
        <c:dLbls>
          <c:showLegendKey val="0"/>
          <c:showVal val="0"/>
          <c:showCatName val="0"/>
          <c:showSerName val="0"/>
          <c:showPercent val="0"/>
          <c:showBubbleSize val="0"/>
        </c:dLbls>
        <c:gapWidth val="150"/>
        <c:axId val="219381760"/>
        <c:axId val="219383680"/>
      </c:barChart>
      <c:catAx>
        <c:axId val="219381760"/>
        <c:scaling>
          <c:orientation val="minMax"/>
        </c:scaling>
        <c:delete val="0"/>
        <c:axPos val="b"/>
        <c:title>
          <c:tx>
            <c:rich>
              <a:bodyPr/>
              <a:lstStyle/>
              <a:p>
                <a:pPr>
                  <a:defRPr/>
                </a:pPr>
                <a:r>
                  <a:rPr lang="en-US" dirty="0" smtClean="0"/>
                  <a:t>Prior</a:t>
                </a:r>
                <a:r>
                  <a:rPr lang="en-US" baseline="0" dirty="0" smtClean="0"/>
                  <a:t> Achievement Level of Class</a:t>
                </a:r>
                <a:endParaRPr lang="en-US" dirty="0"/>
              </a:p>
            </c:rich>
          </c:tx>
          <c:layout/>
          <c:overlay val="0"/>
        </c:title>
        <c:majorTickMark val="out"/>
        <c:minorTickMark val="none"/>
        <c:tickLblPos val="nextTo"/>
        <c:crossAx val="219383680"/>
        <c:crosses val="autoZero"/>
        <c:auto val="1"/>
        <c:lblAlgn val="ctr"/>
        <c:lblOffset val="100"/>
        <c:noMultiLvlLbl val="0"/>
      </c:catAx>
      <c:valAx>
        <c:axId val="219383680"/>
        <c:scaling>
          <c:orientation val="minMax"/>
          <c:max val="100"/>
          <c:min val="0"/>
        </c:scaling>
        <c:delete val="0"/>
        <c:axPos val="l"/>
        <c:title>
          <c:tx>
            <c:rich>
              <a:bodyPr rot="-5400000" vert="horz"/>
              <a:lstStyle/>
              <a:p>
                <a:pPr>
                  <a:defRPr/>
                </a:pPr>
                <a:r>
                  <a:rPr lang="en-US" dirty="0" smtClean="0"/>
                  <a:t>Class Mean Score</a:t>
                </a:r>
                <a:endParaRPr lang="en-US" dirty="0"/>
              </a:p>
            </c:rich>
          </c:tx>
          <c:layout>
            <c:manualLayout>
              <c:xMode val="edge"/>
              <c:yMode val="edge"/>
              <c:x val="2.0210328438674895E-2"/>
              <c:y val="0.17837294643725091"/>
            </c:manualLayout>
          </c:layout>
          <c:overlay val="0"/>
        </c:title>
        <c:numFmt formatCode="General" sourceLinked="1"/>
        <c:majorTickMark val="out"/>
        <c:minorTickMark val="none"/>
        <c:tickLblPos val="nextTo"/>
        <c:crossAx val="2193817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Teachers</c:v>
                </c:pt>
              </c:strCache>
            </c:strRef>
          </c:tx>
          <c:invertIfNegative val="0"/>
          <c:dLbls>
            <c:showLegendKey val="0"/>
            <c:showVal val="1"/>
            <c:showCatName val="0"/>
            <c:showSerName val="0"/>
            <c:showPercent val="0"/>
            <c:showBubbleSize val="0"/>
            <c:showLeaderLines val="0"/>
          </c:dLbls>
          <c:cat>
            <c:strRef>
              <c:f>Sheet1!$A$2:$A$6</c:f>
              <c:strCache>
                <c:ptCount val="5"/>
                <c:pt idx="0">
                  <c:v>Deepening their own mathematics content knowledge</c:v>
                </c:pt>
                <c:pt idx="1">
                  <c:v>Monitoring student understanding during mathematics instruction</c:v>
                </c:pt>
                <c:pt idx="2">
                  <c:v>Differentiating instruction to meet the needs of diverse learners </c:v>
                </c:pt>
                <c:pt idx="3">
                  <c:v>Deepening their understanding of how mathematics is done </c:v>
                </c:pt>
                <c:pt idx="4">
                  <c:v>Learning how to use hands-on activities/‌manipulatives for instruction</c:v>
                </c:pt>
              </c:strCache>
            </c:strRef>
          </c:cat>
          <c:val>
            <c:numRef>
              <c:f>Sheet1!$B$2:$B$6</c:f>
              <c:numCache>
                <c:formatCode>General</c:formatCode>
                <c:ptCount val="5"/>
                <c:pt idx="0">
                  <c:v>51</c:v>
                </c:pt>
                <c:pt idx="1">
                  <c:v>56</c:v>
                </c:pt>
                <c:pt idx="2">
                  <c:v>56</c:v>
                </c:pt>
                <c:pt idx="3">
                  <c:v>58</c:v>
                </c:pt>
                <c:pt idx="4">
                  <c:v>59</c:v>
                </c:pt>
              </c:numCache>
            </c:numRef>
          </c:val>
        </c:ser>
        <c:dLbls>
          <c:showLegendKey val="0"/>
          <c:showVal val="0"/>
          <c:showCatName val="0"/>
          <c:showSerName val="0"/>
          <c:showPercent val="0"/>
          <c:showBubbleSize val="0"/>
        </c:dLbls>
        <c:gapWidth val="150"/>
        <c:axId val="219321472"/>
        <c:axId val="219323008"/>
      </c:barChart>
      <c:catAx>
        <c:axId val="219321472"/>
        <c:scaling>
          <c:orientation val="minMax"/>
        </c:scaling>
        <c:delete val="0"/>
        <c:axPos val="l"/>
        <c:majorTickMark val="out"/>
        <c:minorTickMark val="none"/>
        <c:tickLblPos val="nextTo"/>
        <c:txPr>
          <a:bodyPr/>
          <a:lstStyle/>
          <a:p>
            <a:pPr>
              <a:defRPr sz="1800"/>
            </a:pPr>
            <a:endParaRPr lang="en-US"/>
          </a:p>
        </c:txPr>
        <c:crossAx val="219323008"/>
        <c:crosses val="autoZero"/>
        <c:auto val="1"/>
        <c:lblAlgn val="ctr"/>
        <c:lblOffset val="100"/>
        <c:noMultiLvlLbl val="0"/>
      </c:catAx>
      <c:valAx>
        <c:axId val="219323008"/>
        <c:scaling>
          <c:orientation val="minMax"/>
          <c:max val="100"/>
          <c:min val="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21932147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Teachers</c:v>
                </c:pt>
              </c:strCache>
            </c:strRef>
          </c:tx>
          <c:invertIfNegative val="0"/>
          <c:dLbls>
            <c:showLegendKey val="0"/>
            <c:showVal val="1"/>
            <c:showCatName val="0"/>
            <c:showSerName val="0"/>
            <c:showPercent val="0"/>
            <c:showBubbleSize val="0"/>
            <c:showLeaderLines val="0"/>
          </c:dLbls>
          <c:cat>
            <c:strRef>
              <c:f>Sheet1!$A$2:$A$6</c:f>
              <c:strCache>
                <c:ptCount val="5"/>
                <c:pt idx="0">
                  <c:v>Incorporating students’ cultural backgrounds</c:v>
                </c:pt>
                <c:pt idx="1">
                  <c:v>Learning to provide mathematics instruction that integrates other STEM subjects</c:v>
                </c:pt>
                <c:pt idx="2">
                  <c:v>Implementing the designated mathematics textbook</c:v>
                </c:pt>
                <c:pt idx="3">
                  <c:v>Finding out what students think or already know prior to instruction on a topic</c:v>
                </c:pt>
                <c:pt idx="4">
                  <c:v>Learning about difficulties that students may have with particular mathematical ideas</c:v>
                </c:pt>
              </c:strCache>
            </c:strRef>
          </c:cat>
          <c:val>
            <c:numRef>
              <c:f>Sheet1!$B$2:$B$6</c:f>
              <c:numCache>
                <c:formatCode>General</c:formatCode>
                <c:ptCount val="5"/>
                <c:pt idx="0">
                  <c:v>20</c:v>
                </c:pt>
                <c:pt idx="1">
                  <c:v>22</c:v>
                </c:pt>
                <c:pt idx="2">
                  <c:v>40</c:v>
                </c:pt>
                <c:pt idx="3">
                  <c:v>46</c:v>
                </c:pt>
                <c:pt idx="4">
                  <c:v>47</c:v>
                </c:pt>
              </c:numCache>
            </c:numRef>
          </c:val>
        </c:ser>
        <c:dLbls>
          <c:showLegendKey val="0"/>
          <c:showVal val="0"/>
          <c:showCatName val="0"/>
          <c:showSerName val="0"/>
          <c:showPercent val="0"/>
          <c:showBubbleSize val="0"/>
        </c:dLbls>
        <c:gapWidth val="150"/>
        <c:axId val="219878144"/>
        <c:axId val="219879680"/>
      </c:barChart>
      <c:catAx>
        <c:axId val="219878144"/>
        <c:scaling>
          <c:orientation val="minMax"/>
        </c:scaling>
        <c:delete val="0"/>
        <c:axPos val="l"/>
        <c:majorTickMark val="out"/>
        <c:minorTickMark val="none"/>
        <c:tickLblPos val="nextTo"/>
        <c:txPr>
          <a:bodyPr/>
          <a:lstStyle/>
          <a:p>
            <a:pPr>
              <a:defRPr sz="1800"/>
            </a:pPr>
            <a:endParaRPr lang="en-US"/>
          </a:p>
        </c:txPr>
        <c:crossAx val="219879680"/>
        <c:crosses val="autoZero"/>
        <c:auto val="1"/>
        <c:lblAlgn val="ctr"/>
        <c:lblOffset val="100"/>
        <c:noMultiLvlLbl val="0"/>
      </c:catAx>
      <c:valAx>
        <c:axId val="219879680"/>
        <c:scaling>
          <c:orientation val="minMax"/>
          <c:max val="10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21987814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Teachers</c:v>
                </c:pt>
              </c:strCache>
            </c:strRef>
          </c:tx>
          <c:invertIfNegative val="0"/>
          <c:dLbls>
            <c:showLegendKey val="0"/>
            <c:showVal val="1"/>
            <c:showCatName val="0"/>
            <c:showSerName val="0"/>
            <c:showPercent val="0"/>
            <c:showBubbleSize val="0"/>
            <c:showLeaderLines val="0"/>
          </c:dLbls>
          <c:cat>
            <c:strRef>
              <c:f>Sheet1!$A$2:$A$6</c:f>
              <c:strCache>
                <c:ptCount val="5"/>
                <c:pt idx="0">
                  <c:v>Learning how to use hands-on activities/‌manipulatives for instruction</c:v>
                </c:pt>
                <c:pt idx="1">
                  <c:v>Learning about difficulties that students may have with particular mathematical ideas</c:v>
                </c:pt>
                <c:pt idx="2">
                  <c:v>Monitoring student understanding during mathematics instruction</c:v>
                </c:pt>
                <c:pt idx="3">
                  <c:v>Differentiating instruction to meet the needs of diverse learners </c:v>
                </c:pt>
                <c:pt idx="4">
                  <c:v>Deepening their understanding of how mathematics is done</c:v>
                </c:pt>
              </c:strCache>
            </c:strRef>
          </c:cat>
          <c:val>
            <c:numRef>
              <c:f>Sheet1!$B$2:$B$6</c:f>
              <c:numCache>
                <c:formatCode>General</c:formatCode>
                <c:ptCount val="5"/>
                <c:pt idx="0">
                  <c:v>45</c:v>
                </c:pt>
                <c:pt idx="1">
                  <c:v>51</c:v>
                </c:pt>
                <c:pt idx="2">
                  <c:v>55</c:v>
                </c:pt>
                <c:pt idx="3">
                  <c:v>55</c:v>
                </c:pt>
                <c:pt idx="4">
                  <c:v>55</c:v>
                </c:pt>
              </c:numCache>
            </c:numRef>
          </c:val>
        </c:ser>
        <c:dLbls>
          <c:showLegendKey val="0"/>
          <c:showVal val="0"/>
          <c:showCatName val="0"/>
          <c:showSerName val="0"/>
          <c:showPercent val="0"/>
          <c:showBubbleSize val="0"/>
        </c:dLbls>
        <c:gapWidth val="150"/>
        <c:axId val="223544064"/>
        <c:axId val="223545600"/>
      </c:barChart>
      <c:catAx>
        <c:axId val="223544064"/>
        <c:scaling>
          <c:orientation val="minMax"/>
        </c:scaling>
        <c:delete val="0"/>
        <c:axPos val="l"/>
        <c:majorTickMark val="out"/>
        <c:minorTickMark val="none"/>
        <c:tickLblPos val="nextTo"/>
        <c:txPr>
          <a:bodyPr/>
          <a:lstStyle/>
          <a:p>
            <a:pPr>
              <a:defRPr sz="1800"/>
            </a:pPr>
            <a:endParaRPr lang="en-US"/>
          </a:p>
        </c:txPr>
        <c:crossAx val="223545600"/>
        <c:crosses val="autoZero"/>
        <c:auto val="1"/>
        <c:lblAlgn val="ctr"/>
        <c:lblOffset val="100"/>
        <c:noMultiLvlLbl val="0"/>
      </c:catAx>
      <c:valAx>
        <c:axId val="223545600"/>
        <c:scaling>
          <c:orientation val="minMax"/>
          <c:max val="10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22354406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Teachers</c:v>
                </c:pt>
              </c:strCache>
            </c:strRef>
          </c:tx>
          <c:invertIfNegative val="0"/>
          <c:dLbls>
            <c:showLegendKey val="0"/>
            <c:showVal val="1"/>
            <c:showCatName val="0"/>
            <c:showSerName val="0"/>
            <c:showPercent val="0"/>
            <c:showBubbleSize val="0"/>
            <c:showLeaderLines val="0"/>
          </c:dLbls>
          <c:cat>
            <c:strRef>
              <c:f>Sheet1!$A$2:$A$6</c:f>
              <c:strCache>
                <c:ptCount val="5"/>
                <c:pt idx="0">
                  <c:v>Incorporating students' cultural backgrounds</c:v>
                </c:pt>
                <c:pt idx="1">
                  <c:v>Learning to provide mathematics instruction that integrates other STEM subjects</c:v>
                </c:pt>
                <c:pt idx="2">
                  <c:v>Implementing the designated mathematics textbook</c:v>
                </c:pt>
                <c:pt idx="3">
                  <c:v>Finding out what students think or already know prior to instruction on a topic</c:v>
                </c:pt>
                <c:pt idx="4">
                  <c:v>Deepening their own mathematics content knowledge</c:v>
                </c:pt>
              </c:strCache>
            </c:strRef>
          </c:cat>
          <c:val>
            <c:numRef>
              <c:f>Sheet1!$B$2:$B$6</c:f>
              <c:numCache>
                <c:formatCode>General</c:formatCode>
                <c:ptCount val="5"/>
                <c:pt idx="0">
                  <c:v>19</c:v>
                </c:pt>
                <c:pt idx="1">
                  <c:v>20</c:v>
                </c:pt>
                <c:pt idx="2">
                  <c:v>38</c:v>
                </c:pt>
                <c:pt idx="3">
                  <c:v>39</c:v>
                </c:pt>
                <c:pt idx="4">
                  <c:v>44</c:v>
                </c:pt>
              </c:numCache>
            </c:numRef>
          </c:val>
        </c:ser>
        <c:dLbls>
          <c:showLegendKey val="0"/>
          <c:showVal val="0"/>
          <c:showCatName val="0"/>
          <c:showSerName val="0"/>
          <c:showPercent val="0"/>
          <c:showBubbleSize val="0"/>
        </c:dLbls>
        <c:gapWidth val="150"/>
        <c:axId val="223617792"/>
        <c:axId val="223619328"/>
      </c:barChart>
      <c:catAx>
        <c:axId val="223617792"/>
        <c:scaling>
          <c:orientation val="minMax"/>
        </c:scaling>
        <c:delete val="0"/>
        <c:axPos val="l"/>
        <c:majorTickMark val="out"/>
        <c:minorTickMark val="none"/>
        <c:tickLblPos val="nextTo"/>
        <c:txPr>
          <a:bodyPr/>
          <a:lstStyle/>
          <a:p>
            <a:pPr>
              <a:defRPr sz="1800"/>
            </a:pPr>
            <a:endParaRPr lang="en-US"/>
          </a:p>
        </c:txPr>
        <c:crossAx val="223619328"/>
        <c:crosses val="autoZero"/>
        <c:auto val="1"/>
        <c:lblAlgn val="ctr"/>
        <c:lblOffset val="100"/>
        <c:noMultiLvlLbl val="0"/>
      </c:catAx>
      <c:valAx>
        <c:axId val="223619328"/>
        <c:scaling>
          <c:orientation val="minMax"/>
          <c:max val="10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22361779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Teachers</c:v>
                </c:pt>
              </c:strCache>
            </c:strRef>
          </c:tx>
          <c:invertIfNegative val="0"/>
          <c:dLbls>
            <c:showLegendKey val="0"/>
            <c:showVal val="1"/>
            <c:showCatName val="0"/>
            <c:showSerName val="0"/>
            <c:showPercent val="0"/>
            <c:showBubbleSize val="0"/>
            <c:showLeaderLines val="0"/>
          </c:dLbls>
          <c:cat>
            <c:strRef>
              <c:f>Sheet1!$A$2:$A$6</c:f>
              <c:strCache>
                <c:ptCount val="5"/>
                <c:pt idx="0">
                  <c:v>Learning how to use hands-on activities/‌manipulatives for instruction</c:v>
                </c:pt>
                <c:pt idx="1">
                  <c:v>Learning about difficulties that students may have with particular mathematical ideas</c:v>
                </c:pt>
                <c:pt idx="2">
                  <c:v>Deepening their understanding of how mathematics is done</c:v>
                </c:pt>
                <c:pt idx="3">
                  <c:v>Differentiating mathematics instruction to meet the needs of diverse learners </c:v>
                </c:pt>
                <c:pt idx="4">
                  <c:v>Monitoring student understanding during mathematics instruction</c:v>
                </c:pt>
              </c:strCache>
            </c:strRef>
          </c:cat>
          <c:val>
            <c:numRef>
              <c:f>Sheet1!$B$2:$B$6</c:f>
              <c:numCache>
                <c:formatCode>General</c:formatCode>
                <c:ptCount val="5"/>
                <c:pt idx="0">
                  <c:v>40</c:v>
                </c:pt>
                <c:pt idx="1">
                  <c:v>46</c:v>
                </c:pt>
                <c:pt idx="2">
                  <c:v>49</c:v>
                </c:pt>
                <c:pt idx="3">
                  <c:v>53</c:v>
                </c:pt>
                <c:pt idx="4">
                  <c:v>53</c:v>
                </c:pt>
              </c:numCache>
            </c:numRef>
          </c:val>
        </c:ser>
        <c:dLbls>
          <c:showLegendKey val="0"/>
          <c:showVal val="0"/>
          <c:showCatName val="0"/>
          <c:showSerName val="0"/>
          <c:showPercent val="0"/>
          <c:showBubbleSize val="0"/>
        </c:dLbls>
        <c:gapWidth val="150"/>
        <c:axId val="223662848"/>
        <c:axId val="223664384"/>
      </c:barChart>
      <c:catAx>
        <c:axId val="223662848"/>
        <c:scaling>
          <c:orientation val="minMax"/>
        </c:scaling>
        <c:delete val="0"/>
        <c:axPos val="l"/>
        <c:majorTickMark val="out"/>
        <c:minorTickMark val="none"/>
        <c:tickLblPos val="nextTo"/>
        <c:txPr>
          <a:bodyPr/>
          <a:lstStyle/>
          <a:p>
            <a:pPr>
              <a:defRPr sz="1800"/>
            </a:pPr>
            <a:endParaRPr lang="en-US"/>
          </a:p>
        </c:txPr>
        <c:crossAx val="223664384"/>
        <c:crosses val="autoZero"/>
        <c:auto val="1"/>
        <c:lblAlgn val="ctr"/>
        <c:lblOffset val="100"/>
        <c:noMultiLvlLbl val="0"/>
      </c:catAx>
      <c:valAx>
        <c:axId val="223664384"/>
        <c:scaling>
          <c:orientation val="minMax"/>
          <c:max val="10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22366284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Teachers</c:v>
                </c:pt>
              </c:strCache>
            </c:strRef>
          </c:tx>
          <c:invertIfNegative val="0"/>
          <c:dLbls>
            <c:showLegendKey val="0"/>
            <c:showVal val="1"/>
            <c:showCatName val="0"/>
            <c:showSerName val="0"/>
            <c:showPercent val="0"/>
            <c:showBubbleSize val="0"/>
            <c:showLeaderLines val="0"/>
          </c:dLbls>
          <c:cat>
            <c:strRef>
              <c:f>Sheet1!$A$2:$A$6</c:f>
              <c:strCache>
                <c:ptCount val="5"/>
                <c:pt idx="0">
                  <c:v>Learning to provide mathematics instruction that integrates other STEM subjects</c:v>
                </c:pt>
                <c:pt idx="1">
                  <c:v>Incorporating students’ cultural backgrounds</c:v>
                </c:pt>
                <c:pt idx="2">
                  <c:v>Implementing the designated mathematics textbook</c:v>
                </c:pt>
                <c:pt idx="3">
                  <c:v>Finding out what students think or already know prior to instruction on a topic</c:v>
                </c:pt>
                <c:pt idx="4">
                  <c:v>Deepening their own mathematics content knowledge</c:v>
                </c:pt>
              </c:strCache>
            </c:strRef>
          </c:cat>
          <c:val>
            <c:numRef>
              <c:f>Sheet1!$B$2:$B$6</c:f>
              <c:numCache>
                <c:formatCode>General</c:formatCode>
                <c:ptCount val="5"/>
                <c:pt idx="0">
                  <c:v>21</c:v>
                </c:pt>
                <c:pt idx="1">
                  <c:v>25</c:v>
                </c:pt>
                <c:pt idx="2">
                  <c:v>25</c:v>
                </c:pt>
                <c:pt idx="3">
                  <c:v>38</c:v>
                </c:pt>
                <c:pt idx="4">
                  <c:v>39</c:v>
                </c:pt>
              </c:numCache>
            </c:numRef>
          </c:val>
        </c:ser>
        <c:dLbls>
          <c:showLegendKey val="0"/>
          <c:showVal val="0"/>
          <c:showCatName val="0"/>
          <c:showSerName val="0"/>
          <c:showPercent val="0"/>
          <c:showBubbleSize val="0"/>
        </c:dLbls>
        <c:gapWidth val="150"/>
        <c:axId val="259600768"/>
        <c:axId val="259602304"/>
      </c:barChart>
      <c:catAx>
        <c:axId val="259600768"/>
        <c:scaling>
          <c:orientation val="minMax"/>
        </c:scaling>
        <c:delete val="0"/>
        <c:axPos val="l"/>
        <c:majorTickMark val="out"/>
        <c:minorTickMark val="none"/>
        <c:tickLblPos val="nextTo"/>
        <c:txPr>
          <a:bodyPr/>
          <a:lstStyle/>
          <a:p>
            <a:pPr>
              <a:defRPr sz="1800"/>
            </a:pPr>
            <a:endParaRPr lang="en-US"/>
          </a:p>
        </c:txPr>
        <c:crossAx val="259602304"/>
        <c:crosses val="autoZero"/>
        <c:auto val="1"/>
        <c:lblAlgn val="ctr"/>
        <c:lblOffset val="100"/>
        <c:noMultiLvlLbl val="0"/>
      </c:catAx>
      <c:valAx>
        <c:axId val="259602304"/>
        <c:scaling>
          <c:orientation val="minMax"/>
          <c:max val="10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25960076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Percent of Teachers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Sheet1!$B$2:$B$4</c:f>
              <c:numCache>
                <c:formatCode>General</c:formatCode>
                <c:ptCount val="3"/>
                <c:pt idx="0">
                  <c:v>61</c:v>
                </c:pt>
                <c:pt idx="1">
                  <c:v>58</c:v>
                </c:pt>
                <c:pt idx="2">
                  <c:v>54</c:v>
                </c:pt>
              </c:numCache>
            </c:numRef>
          </c:val>
        </c:ser>
        <c:dLbls>
          <c:showLegendKey val="0"/>
          <c:showVal val="0"/>
          <c:showCatName val="0"/>
          <c:showSerName val="0"/>
          <c:showPercent val="0"/>
          <c:showBubbleSize val="0"/>
        </c:dLbls>
        <c:gapWidth val="150"/>
        <c:axId val="259676032"/>
        <c:axId val="259677568"/>
      </c:barChart>
      <c:catAx>
        <c:axId val="259676032"/>
        <c:scaling>
          <c:orientation val="minMax"/>
        </c:scaling>
        <c:delete val="0"/>
        <c:axPos val="b"/>
        <c:majorTickMark val="out"/>
        <c:minorTickMark val="none"/>
        <c:tickLblPos val="nextTo"/>
        <c:crossAx val="259677568"/>
        <c:crosses val="autoZero"/>
        <c:auto val="1"/>
        <c:lblAlgn val="ctr"/>
        <c:lblOffset val="100"/>
        <c:noMultiLvlLbl val="0"/>
      </c:catAx>
      <c:valAx>
        <c:axId val="259677568"/>
        <c:scaling>
          <c:orientation val="minMax"/>
          <c:max val="100"/>
          <c:min val="0"/>
        </c:scaling>
        <c:delete val="0"/>
        <c:axPos val="l"/>
        <c:title>
          <c:tx>
            <c:rich>
              <a:bodyPr rot="-5400000" vert="horz"/>
              <a:lstStyle/>
              <a:p>
                <a:pPr>
                  <a:defRPr/>
                </a:pPr>
                <a:r>
                  <a:rPr lang="en-US" dirty="0" smtClean="0"/>
                  <a:t>Teacher Mean</a:t>
                </a:r>
                <a:r>
                  <a:rPr lang="en-US" baseline="0" dirty="0" smtClean="0"/>
                  <a:t> Score</a:t>
                </a:r>
                <a:endParaRPr lang="en-US" dirty="0"/>
              </a:p>
            </c:rich>
          </c:tx>
          <c:layout/>
          <c:overlay val="0"/>
        </c:title>
        <c:numFmt formatCode="General" sourceLinked="1"/>
        <c:majorTickMark val="out"/>
        <c:minorTickMark val="none"/>
        <c:tickLblPos val="nextTo"/>
        <c:crossAx val="25967603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33176321709787"/>
          <c:y val="4.934407504617478E-2"/>
          <c:w val="0.8592991891638545"/>
          <c:h val="0.69177724312238753"/>
        </c:manualLayout>
      </c:layout>
      <c:barChart>
        <c:barDir val="col"/>
        <c:grouping val="clustered"/>
        <c:varyColors val="0"/>
        <c:ser>
          <c:idx val="0"/>
          <c:order val="0"/>
          <c:tx>
            <c:strRef>
              <c:f>Sheet1!$B$1</c:f>
              <c:strCache>
                <c:ptCount val="1"/>
                <c:pt idx="0">
                  <c:v>Percent of Teachers</c:v>
                </c:pt>
              </c:strCache>
            </c:strRef>
          </c:tx>
          <c:invertIfNegative val="0"/>
          <c:dLbls>
            <c:showLegendKey val="0"/>
            <c:showVal val="1"/>
            <c:showCatName val="0"/>
            <c:showSerName val="0"/>
            <c:showPercent val="0"/>
            <c:showBubbleSize val="0"/>
            <c:showLeaderLines val="0"/>
          </c:dLbls>
          <c:cat>
            <c:strRef>
              <c:f>Sheet1!$A$2:$A$4</c:f>
              <c:strCache>
                <c:ptCount val="3"/>
                <c:pt idx="0">
                  <c:v>Mostly High Achievers</c:v>
                </c:pt>
                <c:pt idx="1">
                  <c:v>Average/‌Mixed Achievers</c:v>
                </c:pt>
                <c:pt idx="2">
                  <c:v>Mostly Low Achievers</c:v>
                </c:pt>
              </c:strCache>
            </c:strRef>
          </c:cat>
          <c:val>
            <c:numRef>
              <c:f>Sheet1!$B$2:$B$4</c:f>
              <c:numCache>
                <c:formatCode>General</c:formatCode>
                <c:ptCount val="3"/>
                <c:pt idx="0">
                  <c:v>55</c:v>
                </c:pt>
                <c:pt idx="1">
                  <c:v>59</c:v>
                </c:pt>
                <c:pt idx="2">
                  <c:v>60</c:v>
                </c:pt>
              </c:numCache>
            </c:numRef>
          </c:val>
        </c:ser>
        <c:dLbls>
          <c:showLegendKey val="0"/>
          <c:showVal val="0"/>
          <c:showCatName val="0"/>
          <c:showSerName val="0"/>
          <c:showPercent val="0"/>
          <c:showBubbleSize val="0"/>
        </c:dLbls>
        <c:gapWidth val="150"/>
        <c:axId val="258095360"/>
        <c:axId val="258101632"/>
      </c:barChart>
      <c:catAx>
        <c:axId val="258095360"/>
        <c:scaling>
          <c:orientation val="minMax"/>
        </c:scaling>
        <c:delete val="0"/>
        <c:axPos val="b"/>
        <c:title>
          <c:tx>
            <c:rich>
              <a:bodyPr/>
              <a:lstStyle/>
              <a:p>
                <a:pPr>
                  <a:defRPr/>
                </a:pPr>
                <a:r>
                  <a:rPr lang="en-US" dirty="0" smtClean="0"/>
                  <a:t>Prior</a:t>
                </a:r>
                <a:r>
                  <a:rPr lang="en-US" baseline="0" dirty="0" smtClean="0"/>
                  <a:t> Achievement Level of Class</a:t>
                </a:r>
                <a:endParaRPr lang="en-US" dirty="0"/>
              </a:p>
            </c:rich>
          </c:tx>
          <c:layout>
            <c:manualLayout>
              <c:xMode val="edge"/>
              <c:yMode val="edge"/>
              <c:x val="0.36643665635545558"/>
              <c:y val="0.92291654515407795"/>
            </c:manualLayout>
          </c:layout>
          <c:overlay val="0"/>
        </c:title>
        <c:majorTickMark val="out"/>
        <c:minorTickMark val="none"/>
        <c:tickLblPos val="nextTo"/>
        <c:crossAx val="258101632"/>
        <c:crosses val="autoZero"/>
        <c:auto val="1"/>
        <c:lblAlgn val="ctr"/>
        <c:lblOffset val="100"/>
        <c:noMultiLvlLbl val="0"/>
      </c:catAx>
      <c:valAx>
        <c:axId val="258101632"/>
        <c:scaling>
          <c:orientation val="minMax"/>
          <c:max val="100"/>
          <c:min val="0"/>
        </c:scaling>
        <c:delete val="0"/>
        <c:axPos val="l"/>
        <c:title>
          <c:tx>
            <c:rich>
              <a:bodyPr rot="-5400000" vert="horz"/>
              <a:lstStyle/>
              <a:p>
                <a:pPr>
                  <a:defRPr/>
                </a:pPr>
                <a:r>
                  <a:rPr lang="en-US" dirty="0" smtClean="0"/>
                  <a:t>Mean</a:t>
                </a:r>
                <a:r>
                  <a:rPr lang="en-US" baseline="0" dirty="0" smtClean="0"/>
                  <a:t> Score</a:t>
                </a:r>
                <a:endParaRPr lang="en-US" dirty="0"/>
              </a:p>
            </c:rich>
          </c:tx>
          <c:layout>
            <c:manualLayout>
              <c:xMode val="edge"/>
              <c:yMode val="edge"/>
              <c:x val="7.4404761904761901E-3"/>
              <c:y val="0.27904442500243026"/>
            </c:manualLayout>
          </c:layout>
          <c:overlay val="0"/>
        </c:title>
        <c:numFmt formatCode="General" sourceLinked="1"/>
        <c:majorTickMark val="out"/>
        <c:minorTickMark val="none"/>
        <c:tickLblPos val="nextTo"/>
        <c:crossAx val="2580953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21766586107429"/>
          <c:y val="4.934407504617478E-2"/>
          <c:w val="0.83263051895740758"/>
          <c:h val="0.64228540876834839"/>
        </c:manualLayout>
      </c:layout>
      <c:barChart>
        <c:barDir val="col"/>
        <c:grouping val="clustered"/>
        <c:varyColors val="0"/>
        <c:ser>
          <c:idx val="0"/>
          <c:order val="0"/>
          <c:tx>
            <c:strRef>
              <c:f>Sheet1!$B$1</c:f>
              <c:strCache>
                <c:ptCount val="1"/>
                <c:pt idx="0">
                  <c:v>None</c:v>
                </c:pt>
              </c:strCache>
            </c:strRef>
          </c:tx>
          <c:spPr>
            <a:solidFill>
              <a:schemeClr val="accent1"/>
            </a:solidFill>
          </c:spPr>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Sheet1!$B$2:$B$4</c:f>
              <c:numCache>
                <c:formatCode>General</c:formatCode>
                <c:ptCount val="3"/>
                <c:pt idx="0">
                  <c:v>16</c:v>
                </c:pt>
                <c:pt idx="1">
                  <c:v>11</c:v>
                </c:pt>
                <c:pt idx="2">
                  <c:v>11</c:v>
                </c:pt>
              </c:numCache>
            </c:numRef>
          </c:val>
        </c:ser>
        <c:ser>
          <c:idx val="1"/>
          <c:order val="1"/>
          <c:tx>
            <c:strRef>
              <c:f>Sheet1!$C$1</c:f>
              <c:strCache>
                <c:ptCount val="1"/>
                <c:pt idx="0">
                  <c:v>&lt;6 hours</c:v>
                </c:pt>
              </c:strCache>
            </c:strRef>
          </c:tx>
          <c:spPr>
            <a:solidFill>
              <a:schemeClr val="accent2"/>
            </a:solidFill>
          </c:spPr>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Sheet1!$C$2:$C$4</c:f>
              <c:numCache>
                <c:formatCode>General</c:formatCode>
                <c:ptCount val="3"/>
                <c:pt idx="0">
                  <c:v>17</c:v>
                </c:pt>
                <c:pt idx="1">
                  <c:v>8</c:v>
                </c:pt>
                <c:pt idx="2">
                  <c:v>7</c:v>
                </c:pt>
              </c:numCache>
            </c:numRef>
          </c:val>
        </c:ser>
        <c:ser>
          <c:idx val="2"/>
          <c:order val="2"/>
          <c:tx>
            <c:strRef>
              <c:f>Sheet1!$D$1</c:f>
              <c:strCache>
                <c:ptCount val="1"/>
                <c:pt idx="0">
                  <c:v>6–15 hours</c:v>
                </c:pt>
              </c:strCache>
            </c:strRef>
          </c:tx>
          <c:spPr>
            <a:solidFill>
              <a:schemeClr val="accent3"/>
            </a:solidFill>
          </c:spPr>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Sheet1!$D$2:$D$4</c:f>
              <c:numCache>
                <c:formatCode>General</c:formatCode>
                <c:ptCount val="3"/>
                <c:pt idx="0">
                  <c:v>31</c:v>
                </c:pt>
                <c:pt idx="1">
                  <c:v>20</c:v>
                </c:pt>
                <c:pt idx="2">
                  <c:v>19</c:v>
                </c:pt>
              </c:numCache>
            </c:numRef>
          </c:val>
        </c:ser>
        <c:ser>
          <c:idx val="3"/>
          <c:order val="3"/>
          <c:tx>
            <c:strRef>
              <c:f>Sheet1!$E$1</c:f>
              <c:strCache>
                <c:ptCount val="1"/>
                <c:pt idx="0">
                  <c:v>16–35 hours</c:v>
                </c:pt>
              </c:strCache>
            </c:strRef>
          </c:tx>
          <c:spPr>
            <a:solidFill>
              <a:schemeClr val="accent4"/>
            </a:solidFill>
          </c:spPr>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Sheet1!$E$2:$E$4</c:f>
              <c:numCache>
                <c:formatCode>General</c:formatCode>
                <c:ptCount val="3"/>
                <c:pt idx="0">
                  <c:v>22</c:v>
                </c:pt>
                <c:pt idx="1">
                  <c:v>24</c:v>
                </c:pt>
                <c:pt idx="2">
                  <c:v>22</c:v>
                </c:pt>
              </c:numCache>
            </c:numRef>
          </c:val>
        </c:ser>
        <c:ser>
          <c:idx val="4"/>
          <c:order val="4"/>
          <c:tx>
            <c:strRef>
              <c:f>Sheet1!$F$1</c:f>
              <c:strCache>
                <c:ptCount val="1"/>
                <c:pt idx="0">
                  <c:v>36–80 hours</c:v>
                </c:pt>
              </c:strCache>
            </c:strRef>
          </c:tx>
          <c:spPr>
            <a:solidFill>
              <a:schemeClr val="accent5"/>
            </a:solidFill>
          </c:spPr>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Sheet1!$F$2:$F$4</c:f>
              <c:numCache>
                <c:formatCode>General</c:formatCode>
                <c:ptCount val="3"/>
                <c:pt idx="0">
                  <c:v>10</c:v>
                </c:pt>
                <c:pt idx="1">
                  <c:v>22</c:v>
                </c:pt>
                <c:pt idx="2">
                  <c:v>24</c:v>
                </c:pt>
              </c:numCache>
            </c:numRef>
          </c:val>
        </c:ser>
        <c:ser>
          <c:idx val="5"/>
          <c:order val="5"/>
          <c:tx>
            <c:strRef>
              <c:f>Sheet1!$G$1</c:f>
              <c:strCache>
                <c:ptCount val="1"/>
                <c:pt idx="0">
                  <c:v>&gt;80 hours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Sheet1!$G$2:$G$4</c:f>
              <c:numCache>
                <c:formatCode>General</c:formatCode>
                <c:ptCount val="3"/>
                <c:pt idx="0">
                  <c:v>4</c:v>
                </c:pt>
                <c:pt idx="1">
                  <c:v>15</c:v>
                </c:pt>
                <c:pt idx="2">
                  <c:v>16</c:v>
                </c:pt>
              </c:numCache>
            </c:numRef>
          </c:val>
        </c:ser>
        <c:dLbls>
          <c:showLegendKey val="0"/>
          <c:showVal val="0"/>
          <c:showCatName val="0"/>
          <c:showSerName val="0"/>
          <c:showPercent val="0"/>
          <c:showBubbleSize val="0"/>
        </c:dLbls>
        <c:gapWidth val="150"/>
        <c:axId val="10627712"/>
        <c:axId val="10637696"/>
      </c:barChart>
      <c:catAx>
        <c:axId val="10627712"/>
        <c:scaling>
          <c:orientation val="minMax"/>
        </c:scaling>
        <c:delete val="0"/>
        <c:axPos val="b"/>
        <c:majorTickMark val="out"/>
        <c:minorTickMark val="none"/>
        <c:tickLblPos val="nextTo"/>
        <c:crossAx val="10637696"/>
        <c:crosses val="autoZero"/>
        <c:auto val="1"/>
        <c:lblAlgn val="ctr"/>
        <c:lblOffset val="100"/>
        <c:noMultiLvlLbl val="0"/>
      </c:catAx>
      <c:valAx>
        <c:axId val="10637696"/>
        <c:scaling>
          <c:orientation val="minMax"/>
        </c:scaling>
        <c:delete val="0"/>
        <c:axPos val="l"/>
        <c:title>
          <c:tx>
            <c:rich>
              <a:bodyPr rot="-5400000" vert="horz"/>
              <a:lstStyle/>
              <a:p>
                <a:pPr>
                  <a:defRPr/>
                </a:pPr>
                <a:r>
                  <a:rPr lang="en-US"/>
                  <a:t>Percent of Teachers</a:t>
                </a:r>
              </a:p>
            </c:rich>
          </c:tx>
          <c:layout>
            <c:manualLayout>
              <c:xMode val="edge"/>
              <c:yMode val="edge"/>
              <c:x val="1.9801980198019802E-2"/>
              <c:y val="0.13709171770195391"/>
            </c:manualLayout>
          </c:layout>
          <c:overlay val="0"/>
        </c:title>
        <c:numFmt formatCode="General" sourceLinked="1"/>
        <c:majorTickMark val="out"/>
        <c:minorTickMark val="none"/>
        <c:tickLblPos val="nextTo"/>
        <c:crossAx val="10627712"/>
        <c:crosses val="autoZero"/>
        <c:crossBetween val="between"/>
        <c:majorUnit val="20"/>
      </c:valAx>
    </c:plotArea>
    <c:legend>
      <c:legendPos val="b"/>
      <c:layout>
        <c:manualLayout>
          <c:xMode val="edge"/>
          <c:yMode val="edge"/>
          <c:x val="0.14144542772861357"/>
          <c:y val="0.82434222038034732"/>
          <c:w val="0.8085545722713865"/>
          <c:h val="0.16591110139010401"/>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Mathematics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 </c:v>
                </c:pt>
                <c:pt idx="2">
                  <c:v>High</c:v>
                </c:pt>
              </c:strCache>
            </c:strRef>
          </c:cat>
          <c:val>
            <c:numRef>
              <c:f>Sheet1!$B$2:$B$4</c:f>
              <c:numCache>
                <c:formatCode>General</c:formatCode>
                <c:ptCount val="3"/>
                <c:pt idx="0">
                  <c:v>69</c:v>
                </c:pt>
                <c:pt idx="1">
                  <c:v>61</c:v>
                </c:pt>
                <c:pt idx="2">
                  <c:v>46</c:v>
                </c:pt>
              </c:numCache>
            </c:numRef>
          </c:val>
        </c:ser>
        <c:dLbls>
          <c:showLegendKey val="0"/>
          <c:showVal val="0"/>
          <c:showCatName val="0"/>
          <c:showSerName val="0"/>
          <c:showPercent val="0"/>
          <c:showBubbleSize val="0"/>
        </c:dLbls>
        <c:gapWidth val="150"/>
        <c:axId val="258254336"/>
        <c:axId val="258255872"/>
      </c:barChart>
      <c:catAx>
        <c:axId val="258254336"/>
        <c:scaling>
          <c:orientation val="minMax"/>
        </c:scaling>
        <c:delete val="0"/>
        <c:axPos val="b"/>
        <c:majorTickMark val="out"/>
        <c:minorTickMark val="none"/>
        <c:tickLblPos val="nextTo"/>
        <c:crossAx val="258255872"/>
        <c:crosses val="autoZero"/>
        <c:auto val="1"/>
        <c:lblAlgn val="ctr"/>
        <c:lblOffset val="100"/>
        <c:noMultiLvlLbl val="0"/>
      </c:catAx>
      <c:valAx>
        <c:axId val="258255872"/>
        <c:scaling>
          <c:orientation val="minMax"/>
          <c:max val="100"/>
        </c:scaling>
        <c:delete val="0"/>
        <c:axPos val="l"/>
        <c:title>
          <c:tx>
            <c:rich>
              <a:bodyPr rot="-540000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25825433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Teachers</c:v>
                </c:pt>
              </c:strCache>
            </c:strRef>
          </c:tx>
          <c:invertIfNegative val="0"/>
          <c:dLbls>
            <c:showLegendKey val="0"/>
            <c:showVal val="1"/>
            <c:showCatName val="0"/>
            <c:showSerName val="0"/>
            <c:showPercent val="0"/>
            <c:showBubbleSize val="0"/>
            <c:showLeaderLines val="0"/>
          </c:dLbls>
          <c:cat>
            <c:strRef>
              <c:f>Sheet1!$A$2:$A$7</c:f>
              <c:strCache>
                <c:ptCount val="6"/>
                <c:pt idx="0">
                  <c:v>How to monitor student understanding during instruction</c:v>
                </c:pt>
                <c:pt idx="1">
                  <c:v>How to engage students in doing mathematics</c:v>
                </c:pt>
                <c:pt idx="2">
                  <c:v>Deepening teachers’ understanding of how students think about mathematical ideas</c:v>
                </c:pt>
                <c:pt idx="3">
                  <c:v>Deepening teachers’ understanding of mathematics concepts</c:v>
                </c:pt>
                <c:pt idx="4">
                  <c:v>Deepening teachers’ understanding of how mathematics is done</c:v>
                </c:pt>
                <c:pt idx="5">
                  <c:v>Deepening teachers’ understanding of the state mathematics standards</c:v>
                </c:pt>
              </c:strCache>
            </c:strRef>
          </c:cat>
          <c:val>
            <c:numRef>
              <c:f>Sheet1!$B$2:$B$7</c:f>
              <c:numCache>
                <c:formatCode>General</c:formatCode>
                <c:ptCount val="6"/>
                <c:pt idx="0">
                  <c:v>52</c:v>
                </c:pt>
                <c:pt idx="1">
                  <c:v>52</c:v>
                </c:pt>
                <c:pt idx="2">
                  <c:v>57</c:v>
                </c:pt>
                <c:pt idx="3">
                  <c:v>61</c:v>
                </c:pt>
                <c:pt idx="4">
                  <c:v>62</c:v>
                </c:pt>
                <c:pt idx="5">
                  <c:v>66</c:v>
                </c:pt>
              </c:numCache>
            </c:numRef>
          </c:val>
        </c:ser>
        <c:dLbls>
          <c:showLegendKey val="0"/>
          <c:showVal val="0"/>
          <c:showCatName val="0"/>
          <c:showSerName val="0"/>
          <c:showPercent val="0"/>
          <c:showBubbleSize val="0"/>
        </c:dLbls>
        <c:gapWidth val="150"/>
        <c:axId val="259989504"/>
        <c:axId val="259991040"/>
      </c:barChart>
      <c:catAx>
        <c:axId val="259989504"/>
        <c:scaling>
          <c:orientation val="minMax"/>
        </c:scaling>
        <c:delete val="0"/>
        <c:axPos val="l"/>
        <c:majorTickMark val="out"/>
        <c:minorTickMark val="none"/>
        <c:tickLblPos val="nextTo"/>
        <c:txPr>
          <a:bodyPr/>
          <a:lstStyle/>
          <a:p>
            <a:pPr>
              <a:defRPr sz="1800"/>
            </a:pPr>
            <a:endParaRPr lang="en-US"/>
          </a:p>
        </c:txPr>
        <c:crossAx val="259991040"/>
        <c:crosses val="autoZero"/>
        <c:auto val="1"/>
        <c:lblAlgn val="ctr"/>
        <c:lblOffset val="100"/>
        <c:noMultiLvlLbl val="0"/>
      </c:catAx>
      <c:valAx>
        <c:axId val="259991040"/>
        <c:scaling>
          <c:orientation val="minMax"/>
          <c:max val="100"/>
        </c:scaling>
        <c:delete val="0"/>
        <c:axPos val="b"/>
        <c:title>
          <c:tx>
            <c:rich>
              <a:bodyPr rot="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25998950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Teachers</c:v>
                </c:pt>
              </c:strCache>
            </c:strRef>
          </c:tx>
          <c:invertIfNegative val="0"/>
          <c:dLbls>
            <c:showLegendKey val="0"/>
            <c:showVal val="1"/>
            <c:showCatName val="0"/>
            <c:showSerName val="0"/>
            <c:showPercent val="0"/>
            <c:showBubbleSize val="0"/>
            <c:showLeaderLines val="0"/>
          </c:dLbls>
          <c:cat>
            <c:strRef>
              <c:f>Sheet1!$A$2:$A$6</c:f>
              <c:strCache>
                <c:ptCount val="5"/>
                <c:pt idx="0">
                  <c:v>How to use investigation-oriented tasks in mathematics instruction</c:v>
                </c:pt>
                <c:pt idx="1">
                  <c:v>How to adapt instruction to address student misconceptions</c:v>
                </c:pt>
                <c:pt idx="2">
                  <c:v>How to differentiate mathematics instruction to meet the needs of diverse learners</c:v>
                </c:pt>
                <c:pt idx="3">
                  <c:v>How to use technology in mathematics instruction</c:v>
                </c:pt>
                <c:pt idx="4">
                  <c:v>How to use mathematics instructional materials</c:v>
                </c:pt>
              </c:strCache>
            </c:strRef>
          </c:cat>
          <c:val>
            <c:numRef>
              <c:f>Sheet1!$B$2:$B$6</c:f>
              <c:numCache>
                <c:formatCode>General</c:formatCode>
                <c:ptCount val="5"/>
                <c:pt idx="0">
                  <c:v>41</c:v>
                </c:pt>
                <c:pt idx="1">
                  <c:v>43</c:v>
                </c:pt>
                <c:pt idx="2">
                  <c:v>44</c:v>
                </c:pt>
                <c:pt idx="3">
                  <c:v>49</c:v>
                </c:pt>
                <c:pt idx="4">
                  <c:v>50</c:v>
                </c:pt>
              </c:numCache>
            </c:numRef>
          </c:val>
        </c:ser>
        <c:dLbls>
          <c:showLegendKey val="0"/>
          <c:showVal val="0"/>
          <c:showCatName val="0"/>
          <c:showSerName val="0"/>
          <c:showPercent val="0"/>
          <c:showBubbleSize val="0"/>
        </c:dLbls>
        <c:gapWidth val="150"/>
        <c:axId val="265834496"/>
        <c:axId val="265836032"/>
      </c:barChart>
      <c:catAx>
        <c:axId val="265834496"/>
        <c:scaling>
          <c:orientation val="minMax"/>
        </c:scaling>
        <c:delete val="0"/>
        <c:axPos val="l"/>
        <c:majorTickMark val="out"/>
        <c:minorTickMark val="none"/>
        <c:tickLblPos val="nextTo"/>
        <c:txPr>
          <a:bodyPr/>
          <a:lstStyle/>
          <a:p>
            <a:pPr>
              <a:defRPr sz="1800"/>
            </a:pPr>
            <a:endParaRPr lang="en-US"/>
          </a:p>
        </c:txPr>
        <c:crossAx val="265836032"/>
        <c:crosses val="autoZero"/>
        <c:auto val="1"/>
        <c:lblAlgn val="ctr"/>
        <c:lblOffset val="100"/>
        <c:noMultiLvlLbl val="0"/>
      </c:catAx>
      <c:valAx>
        <c:axId val="265836032"/>
        <c:scaling>
          <c:orientation val="minMax"/>
          <c:max val="100"/>
        </c:scaling>
        <c:delete val="0"/>
        <c:axPos val="b"/>
        <c:title>
          <c:tx>
            <c:rich>
              <a:bodyPr rot="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26583449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Teachers</c:v>
                </c:pt>
              </c:strCache>
            </c:strRef>
          </c:tx>
          <c:invertIfNegative val="0"/>
          <c:dLbls>
            <c:showLegendKey val="0"/>
            <c:showVal val="1"/>
            <c:showCatName val="0"/>
            <c:showSerName val="0"/>
            <c:showPercent val="0"/>
            <c:showBubbleSize val="0"/>
            <c:showLeaderLines val="0"/>
          </c:dLbls>
          <c:cat>
            <c:strRef>
              <c:f>Sheet1!$A$2:$A$6</c:f>
              <c:strCache>
                <c:ptCount val="5"/>
                <c:pt idx="0">
                  <c:v>How to incorporate students’ cultural backgrounds into instruction</c:v>
                </c:pt>
                <c:pt idx="1">
                  <c:v>How to connect instruction to mathematics career opportunities</c:v>
                </c:pt>
                <c:pt idx="2">
                  <c:v>How to develop students’ confidence to successfully pursue careers in mathematics</c:v>
                </c:pt>
                <c:pt idx="3">
                  <c:v>How to integrate STEM subjects</c:v>
                </c:pt>
                <c:pt idx="4">
                  <c:v>How to incorporate real-world issues into instruction</c:v>
                </c:pt>
              </c:strCache>
            </c:strRef>
          </c:cat>
          <c:val>
            <c:numRef>
              <c:f>Sheet1!$B$2:$B$6</c:f>
              <c:numCache>
                <c:formatCode>General</c:formatCode>
                <c:ptCount val="5"/>
                <c:pt idx="0">
                  <c:v>13</c:v>
                </c:pt>
                <c:pt idx="1">
                  <c:v>20</c:v>
                </c:pt>
                <c:pt idx="2">
                  <c:v>24</c:v>
                </c:pt>
                <c:pt idx="3">
                  <c:v>29</c:v>
                </c:pt>
                <c:pt idx="4">
                  <c:v>31</c:v>
                </c:pt>
              </c:numCache>
            </c:numRef>
          </c:val>
        </c:ser>
        <c:dLbls>
          <c:showLegendKey val="0"/>
          <c:showVal val="0"/>
          <c:showCatName val="0"/>
          <c:showSerName val="0"/>
          <c:showPercent val="0"/>
          <c:showBubbleSize val="0"/>
        </c:dLbls>
        <c:gapWidth val="150"/>
        <c:axId val="259956736"/>
        <c:axId val="259958272"/>
      </c:barChart>
      <c:catAx>
        <c:axId val="259956736"/>
        <c:scaling>
          <c:orientation val="minMax"/>
        </c:scaling>
        <c:delete val="0"/>
        <c:axPos val="l"/>
        <c:majorTickMark val="out"/>
        <c:minorTickMark val="none"/>
        <c:tickLblPos val="nextTo"/>
        <c:txPr>
          <a:bodyPr/>
          <a:lstStyle/>
          <a:p>
            <a:pPr>
              <a:defRPr sz="1800"/>
            </a:pPr>
            <a:endParaRPr lang="en-US"/>
          </a:p>
        </c:txPr>
        <c:crossAx val="259958272"/>
        <c:crosses val="autoZero"/>
        <c:auto val="1"/>
        <c:lblAlgn val="ctr"/>
        <c:lblOffset val="100"/>
        <c:noMultiLvlLbl val="0"/>
      </c:catAx>
      <c:valAx>
        <c:axId val="259958272"/>
        <c:scaling>
          <c:orientation val="minMax"/>
          <c:max val="100"/>
        </c:scaling>
        <c:delete val="0"/>
        <c:axPos val="b"/>
        <c:title>
          <c:tx>
            <c:rich>
              <a:bodyPr rot="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25995673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Mathematics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 </c:v>
                </c:pt>
                <c:pt idx="2">
                  <c:v>High</c:v>
                </c:pt>
              </c:strCache>
            </c:strRef>
          </c:cat>
          <c:val>
            <c:numRef>
              <c:f>Sheet1!$B$2:$B$4</c:f>
              <c:numCache>
                <c:formatCode>General</c:formatCode>
                <c:ptCount val="3"/>
                <c:pt idx="0">
                  <c:v>55</c:v>
                </c:pt>
                <c:pt idx="1">
                  <c:v>57</c:v>
                </c:pt>
                <c:pt idx="2">
                  <c:v>53</c:v>
                </c:pt>
              </c:numCache>
            </c:numRef>
          </c:val>
        </c:ser>
        <c:dLbls>
          <c:showLegendKey val="0"/>
          <c:showVal val="0"/>
          <c:showCatName val="0"/>
          <c:showSerName val="0"/>
          <c:showPercent val="0"/>
          <c:showBubbleSize val="0"/>
        </c:dLbls>
        <c:gapWidth val="150"/>
        <c:axId val="260647168"/>
        <c:axId val="260653056"/>
      </c:barChart>
      <c:catAx>
        <c:axId val="260647168"/>
        <c:scaling>
          <c:orientation val="minMax"/>
        </c:scaling>
        <c:delete val="0"/>
        <c:axPos val="b"/>
        <c:majorTickMark val="out"/>
        <c:minorTickMark val="none"/>
        <c:tickLblPos val="nextTo"/>
        <c:crossAx val="260653056"/>
        <c:crosses val="autoZero"/>
        <c:auto val="1"/>
        <c:lblAlgn val="ctr"/>
        <c:lblOffset val="100"/>
        <c:noMultiLvlLbl val="0"/>
      </c:catAx>
      <c:valAx>
        <c:axId val="260653056"/>
        <c:scaling>
          <c:orientation val="minMax"/>
          <c:max val="100"/>
          <c:min val="0"/>
        </c:scaling>
        <c:delete val="0"/>
        <c:axPos val="l"/>
        <c:title>
          <c:tx>
            <c:rich>
              <a:bodyPr rot="-540000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26064716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Mathematics</c:v>
                </c:pt>
              </c:strCache>
            </c:strRef>
          </c:tx>
          <c:invertIfNegative val="0"/>
          <c:dLbls>
            <c:showLegendKey val="0"/>
            <c:showVal val="1"/>
            <c:showCatName val="0"/>
            <c:showSerName val="0"/>
            <c:showPercent val="0"/>
            <c:showBubbleSize val="0"/>
            <c:showLeaderLines val="0"/>
          </c:dLbls>
          <c:cat>
            <c:strRef>
              <c:f>Sheet1!$A$2:$A$3</c:f>
              <c:strCache>
                <c:ptCount val="2"/>
                <c:pt idx="0">
                  <c:v>Participation is required</c:v>
                </c:pt>
                <c:pt idx="1">
                  <c:v>Participation is not required</c:v>
                </c:pt>
              </c:strCache>
            </c:strRef>
          </c:cat>
          <c:val>
            <c:numRef>
              <c:f>Sheet1!$B$2:$B$3</c:f>
              <c:numCache>
                <c:formatCode>General</c:formatCode>
                <c:ptCount val="2"/>
                <c:pt idx="0">
                  <c:v>81</c:v>
                </c:pt>
                <c:pt idx="1">
                  <c:v>19</c:v>
                </c:pt>
              </c:numCache>
            </c:numRef>
          </c:val>
        </c:ser>
        <c:dLbls>
          <c:showLegendKey val="0"/>
          <c:showVal val="0"/>
          <c:showCatName val="0"/>
          <c:showSerName val="0"/>
          <c:showPercent val="0"/>
          <c:showBubbleSize val="0"/>
        </c:dLbls>
        <c:gapWidth val="150"/>
        <c:axId val="260333952"/>
        <c:axId val="260335488"/>
      </c:barChart>
      <c:catAx>
        <c:axId val="260333952"/>
        <c:scaling>
          <c:orientation val="minMax"/>
        </c:scaling>
        <c:delete val="0"/>
        <c:axPos val="b"/>
        <c:majorTickMark val="out"/>
        <c:minorTickMark val="none"/>
        <c:tickLblPos val="nextTo"/>
        <c:txPr>
          <a:bodyPr/>
          <a:lstStyle/>
          <a:p>
            <a:pPr>
              <a:defRPr sz="1800"/>
            </a:pPr>
            <a:endParaRPr lang="en-US"/>
          </a:p>
        </c:txPr>
        <c:crossAx val="260335488"/>
        <c:crosses val="autoZero"/>
        <c:auto val="1"/>
        <c:lblAlgn val="ctr"/>
        <c:lblOffset val="100"/>
        <c:noMultiLvlLbl val="0"/>
      </c:catAx>
      <c:valAx>
        <c:axId val="260335488"/>
        <c:scaling>
          <c:orientation val="minMax"/>
          <c:min val="0"/>
        </c:scaling>
        <c:delete val="0"/>
        <c:axPos val="l"/>
        <c:title>
          <c:tx>
            <c:rich>
              <a:bodyPr rot="-540000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26033395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Mathematics</c:v>
                </c:pt>
              </c:strCache>
            </c:strRef>
          </c:tx>
          <c:invertIfNegative val="0"/>
          <c:dLbls>
            <c:showLegendKey val="0"/>
            <c:showVal val="1"/>
            <c:showCatName val="0"/>
            <c:showSerName val="0"/>
            <c:showPercent val="0"/>
            <c:showBubbleSize val="0"/>
            <c:showLeaderLines val="0"/>
          </c:dLbls>
          <c:cat>
            <c:strRef>
              <c:f>Sheet1!$A$2:$A$5</c:f>
              <c:strCache>
                <c:ptCount val="4"/>
                <c:pt idx="0">
                  <c:v>No specified duration</c:v>
                </c:pt>
                <c:pt idx="1">
                  <c:v>Less than one semester</c:v>
                </c:pt>
                <c:pt idx="2">
                  <c:v>One Semester</c:v>
                </c:pt>
                <c:pt idx="3">
                  <c:v>Entire Year</c:v>
                </c:pt>
              </c:strCache>
            </c:strRef>
          </c:cat>
          <c:val>
            <c:numRef>
              <c:f>Sheet1!$B$2:$B$5</c:f>
              <c:numCache>
                <c:formatCode>General</c:formatCode>
                <c:ptCount val="4"/>
                <c:pt idx="0">
                  <c:v>21</c:v>
                </c:pt>
                <c:pt idx="1">
                  <c:v>2</c:v>
                </c:pt>
                <c:pt idx="2">
                  <c:v>5</c:v>
                </c:pt>
                <c:pt idx="3">
                  <c:v>72</c:v>
                </c:pt>
              </c:numCache>
            </c:numRef>
          </c:val>
        </c:ser>
        <c:dLbls>
          <c:showLegendKey val="0"/>
          <c:showVal val="0"/>
          <c:showCatName val="0"/>
          <c:showSerName val="0"/>
          <c:showPercent val="0"/>
          <c:showBubbleSize val="0"/>
        </c:dLbls>
        <c:gapWidth val="150"/>
        <c:axId val="260452736"/>
        <c:axId val="260454272"/>
      </c:barChart>
      <c:catAx>
        <c:axId val="260452736"/>
        <c:scaling>
          <c:orientation val="minMax"/>
        </c:scaling>
        <c:delete val="0"/>
        <c:axPos val="b"/>
        <c:majorTickMark val="out"/>
        <c:minorTickMark val="none"/>
        <c:tickLblPos val="nextTo"/>
        <c:txPr>
          <a:bodyPr/>
          <a:lstStyle/>
          <a:p>
            <a:pPr>
              <a:defRPr sz="1800"/>
            </a:pPr>
            <a:endParaRPr lang="en-US"/>
          </a:p>
        </c:txPr>
        <c:crossAx val="260454272"/>
        <c:crosses val="autoZero"/>
        <c:auto val="1"/>
        <c:lblAlgn val="ctr"/>
        <c:lblOffset val="100"/>
        <c:noMultiLvlLbl val="0"/>
      </c:catAx>
      <c:valAx>
        <c:axId val="260454272"/>
        <c:scaling>
          <c:orientation val="minMax"/>
          <c:max val="100"/>
          <c:min val="0"/>
        </c:scaling>
        <c:delete val="0"/>
        <c:axPos val="l"/>
        <c:title>
          <c:tx>
            <c:rich>
              <a:bodyPr rot="-5400000" vert="horz"/>
              <a:lstStyle/>
              <a:p>
                <a:pPr>
                  <a:defRPr/>
                </a:pPr>
                <a:r>
                  <a:rPr lang="en-US" dirty="0" smtClean="0"/>
                  <a:t>Percent of Schools</a:t>
                </a:r>
                <a:endParaRPr lang="en-US" dirty="0"/>
              </a:p>
            </c:rich>
          </c:tx>
          <c:layout>
            <c:manualLayout>
              <c:xMode val="edge"/>
              <c:yMode val="edge"/>
              <c:x val="0"/>
              <c:y val="0.21798272556355988"/>
            </c:manualLayout>
          </c:layout>
          <c:overlay val="0"/>
        </c:title>
        <c:numFmt formatCode="General" sourceLinked="1"/>
        <c:majorTickMark val="out"/>
        <c:minorTickMark val="none"/>
        <c:tickLblPos val="nextTo"/>
        <c:crossAx val="26045273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Mathematics</c:v>
                </c:pt>
              </c:strCache>
            </c:strRef>
          </c:tx>
          <c:invertIfNegative val="0"/>
          <c:dLbls>
            <c:showLegendKey val="0"/>
            <c:showVal val="1"/>
            <c:showCatName val="0"/>
            <c:showSerName val="0"/>
            <c:showPercent val="0"/>
            <c:showBubbleSize val="0"/>
            <c:showLeaderLines val="0"/>
          </c:dLbls>
          <c:cat>
            <c:strRef>
              <c:f>Sheet1!$A$2:$A$6</c:f>
              <c:strCache>
                <c:ptCount val="5"/>
                <c:pt idx="0">
                  <c:v>No specified frequency</c:v>
                </c:pt>
                <c:pt idx="1">
                  <c:v>Less than once a month</c:v>
                </c:pt>
                <c:pt idx="2">
                  <c:v>Once a month</c:v>
                </c:pt>
                <c:pt idx="3">
                  <c:v>Twice a month</c:v>
                </c:pt>
                <c:pt idx="4">
                  <c:v>More than twice a month</c:v>
                </c:pt>
              </c:strCache>
            </c:strRef>
          </c:cat>
          <c:val>
            <c:numRef>
              <c:f>Sheet1!$B$2:$B$6</c:f>
              <c:numCache>
                <c:formatCode>General</c:formatCode>
                <c:ptCount val="5"/>
                <c:pt idx="0">
                  <c:v>21</c:v>
                </c:pt>
                <c:pt idx="1">
                  <c:v>15</c:v>
                </c:pt>
                <c:pt idx="2">
                  <c:v>23</c:v>
                </c:pt>
                <c:pt idx="3">
                  <c:v>14</c:v>
                </c:pt>
                <c:pt idx="4">
                  <c:v>27</c:v>
                </c:pt>
              </c:numCache>
            </c:numRef>
          </c:val>
        </c:ser>
        <c:dLbls>
          <c:showLegendKey val="0"/>
          <c:showVal val="0"/>
          <c:showCatName val="0"/>
          <c:showSerName val="0"/>
          <c:showPercent val="0"/>
          <c:showBubbleSize val="0"/>
        </c:dLbls>
        <c:gapWidth val="150"/>
        <c:axId val="260497792"/>
        <c:axId val="260499328"/>
      </c:barChart>
      <c:catAx>
        <c:axId val="260497792"/>
        <c:scaling>
          <c:orientation val="minMax"/>
        </c:scaling>
        <c:delete val="0"/>
        <c:axPos val="b"/>
        <c:majorTickMark val="out"/>
        <c:minorTickMark val="none"/>
        <c:tickLblPos val="nextTo"/>
        <c:txPr>
          <a:bodyPr/>
          <a:lstStyle/>
          <a:p>
            <a:pPr>
              <a:defRPr sz="1800"/>
            </a:pPr>
            <a:endParaRPr lang="en-US"/>
          </a:p>
        </c:txPr>
        <c:crossAx val="260499328"/>
        <c:crosses val="autoZero"/>
        <c:auto val="1"/>
        <c:lblAlgn val="ctr"/>
        <c:lblOffset val="100"/>
        <c:noMultiLvlLbl val="0"/>
      </c:catAx>
      <c:valAx>
        <c:axId val="260499328"/>
        <c:scaling>
          <c:orientation val="minMax"/>
          <c:min val="0"/>
        </c:scaling>
        <c:delete val="0"/>
        <c:axPos val="l"/>
        <c:title>
          <c:tx>
            <c:rich>
              <a:bodyPr rot="-5400000" vert="horz"/>
              <a:lstStyle/>
              <a:p>
                <a:pPr>
                  <a:defRPr/>
                </a:pPr>
                <a:r>
                  <a:rPr lang="en-US" dirty="0" smtClean="0"/>
                  <a:t>Percent of Schools</a:t>
                </a:r>
                <a:endParaRPr lang="en-US" dirty="0"/>
              </a:p>
            </c:rich>
          </c:tx>
          <c:layout>
            <c:manualLayout>
              <c:xMode val="edge"/>
              <c:yMode val="edge"/>
              <c:x val="9.2592592592592587E-3"/>
              <c:y val="0.21798272556355988"/>
            </c:manualLayout>
          </c:layout>
          <c:overlay val="0"/>
        </c:title>
        <c:numFmt formatCode="General" sourceLinked="1"/>
        <c:majorTickMark val="out"/>
        <c:minorTickMark val="none"/>
        <c:tickLblPos val="nextTo"/>
        <c:crossAx val="26049779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Mathematics</c:v>
                </c:pt>
              </c:strCache>
            </c:strRef>
          </c:tx>
          <c:invertIfNegative val="0"/>
          <c:dLbls>
            <c:showLegendKey val="0"/>
            <c:showVal val="1"/>
            <c:showCatName val="0"/>
            <c:showSerName val="0"/>
            <c:showPercent val="0"/>
            <c:showBubbleSize val="0"/>
            <c:showLeaderLines val="0"/>
          </c:dLbls>
          <c:cat>
            <c:strRef>
              <c:f>Sheet1!$A$2:$A$6</c:f>
              <c:strCache>
                <c:ptCount val="5"/>
                <c:pt idx="0">
                  <c:v>No Designated Leader</c:v>
                </c:pt>
                <c:pt idx="1">
                  <c:v>College/‌University</c:v>
                </c:pt>
                <c:pt idx="2">
                  <c:v>External consultants</c:v>
                </c:pt>
                <c:pt idx="3">
                  <c:v>Elsewhere in the district</c:v>
                </c:pt>
                <c:pt idx="4">
                  <c:v>The school</c:v>
                </c:pt>
              </c:strCache>
            </c:strRef>
          </c:cat>
          <c:val>
            <c:numRef>
              <c:f>Sheet1!$B$2:$B$6</c:f>
              <c:numCache>
                <c:formatCode>General</c:formatCode>
                <c:ptCount val="5"/>
                <c:pt idx="0">
                  <c:v>36</c:v>
                </c:pt>
                <c:pt idx="1">
                  <c:v>1</c:v>
                </c:pt>
                <c:pt idx="2">
                  <c:v>8</c:v>
                </c:pt>
                <c:pt idx="3">
                  <c:v>21</c:v>
                </c:pt>
                <c:pt idx="4">
                  <c:v>55</c:v>
                </c:pt>
              </c:numCache>
            </c:numRef>
          </c:val>
        </c:ser>
        <c:dLbls>
          <c:showLegendKey val="0"/>
          <c:showVal val="0"/>
          <c:showCatName val="0"/>
          <c:showSerName val="0"/>
          <c:showPercent val="0"/>
          <c:showBubbleSize val="0"/>
        </c:dLbls>
        <c:gapWidth val="150"/>
        <c:axId val="260602496"/>
        <c:axId val="260620672"/>
      </c:barChart>
      <c:catAx>
        <c:axId val="260602496"/>
        <c:scaling>
          <c:orientation val="minMax"/>
        </c:scaling>
        <c:delete val="0"/>
        <c:axPos val="l"/>
        <c:majorTickMark val="out"/>
        <c:minorTickMark val="none"/>
        <c:tickLblPos val="nextTo"/>
        <c:txPr>
          <a:bodyPr/>
          <a:lstStyle/>
          <a:p>
            <a:pPr>
              <a:defRPr sz="1800"/>
            </a:pPr>
            <a:endParaRPr lang="en-US"/>
          </a:p>
        </c:txPr>
        <c:crossAx val="260620672"/>
        <c:crosses val="autoZero"/>
        <c:auto val="1"/>
        <c:lblAlgn val="ctr"/>
        <c:lblOffset val="100"/>
        <c:noMultiLvlLbl val="0"/>
      </c:catAx>
      <c:valAx>
        <c:axId val="260620672"/>
        <c:scaling>
          <c:orientation val="minMax"/>
        </c:scaling>
        <c:delete val="0"/>
        <c:axPos val="b"/>
        <c:title>
          <c:tx>
            <c:rich>
              <a:bodyPr/>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26060249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Mathematics</c:v>
                </c:pt>
              </c:strCache>
            </c:strRef>
          </c:tx>
          <c:invertIfNegative val="0"/>
          <c:dLbls>
            <c:showLegendKey val="0"/>
            <c:showVal val="1"/>
            <c:showCatName val="0"/>
            <c:showSerName val="0"/>
            <c:showPercent val="0"/>
            <c:showBubbleSize val="0"/>
            <c:showLeaderLines val="0"/>
          </c:dLbls>
          <c:cat>
            <c:strRef>
              <c:f>Sheet1!$A$2:$A$10</c:f>
              <c:strCache>
                <c:ptCount val="9"/>
                <c:pt idx="0">
                  <c:v>Include community members</c:v>
                </c:pt>
                <c:pt idx="1">
                  <c:v>Include teachers from outside of district</c:v>
                </c:pt>
                <c:pt idx="2">
                  <c:v>Include higher education faculty</c:v>
                </c:pt>
                <c:pt idx="3">
                  <c:v>Include teachers from other schools in district</c:v>
                </c:pt>
                <c:pt idx="4">
                  <c:v>Include teachers who teach different subjects</c:v>
                </c:pt>
                <c:pt idx="5">
                  <c:v>Include administrators</c:v>
                </c:pt>
                <c:pt idx="6">
                  <c:v>Limited to teachers from this school</c:v>
                </c:pt>
                <c:pt idx="7">
                  <c:v>Include teachers from multiple grade levels</c:v>
                </c:pt>
                <c:pt idx="8">
                  <c:v>Organized by grade level</c:v>
                </c:pt>
              </c:strCache>
            </c:strRef>
          </c:cat>
          <c:val>
            <c:numRef>
              <c:f>Sheet1!$B$2:$B$10</c:f>
              <c:numCache>
                <c:formatCode>General</c:formatCode>
                <c:ptCount val="9"/>
                <c:pt idx="0">
                  <c:v>1</c:v>
                </c:pt>
                <c:pt idx="1">
                  <c:v>4</c:v>
                </c:pt>
                <c:pt idx="2">
                  <c:v>18</c:v>
                </c:pt>
                <c:pt idx="3">
                  <c:v>24</c:v>
                </c:pt>
                <c:pt idx="4">
                  <c:v>39</c:v>
                </c:pt>
                <c:pt idx="5">
                  <c:v>55</c:v>
                </c:pt>
                <c:pt idx="6">
                  <c:v>58</c:v>
                </c:pt>
                <c:pt idx="7">
                  <c:v>59</c:v>
                </c:pt>
                <c:pt idx="8">
                  <c:v>66</c:v>
                </c:pt>
              </c:numCache>
            </c:numRef>
          </c:val>
        </c:ser>
        <c:dLbls>
          <c:showLegendKey val="0"/>
          <c:showVal val="0"/>
          <c:showCatName val="0"/>
          <c:showSerName val="0"/>
          <c:showPercent val="0"/>
          <c:showBubbleSize val="0"/>
        </c:dLbls>
        <c:gapWidth val="150"/>
        <c:axId val="261059328"/>
        <c:axId val="261060864"/>
      </c:barChart>
      <c:catAx>
        <c:axId val="261059328"/>
        <c:scaling>
          <c:orientation val="minMax"/>
        </c:scaling>
        <c:delete val="0"/>
        <c:axPos val="l"/>
        <c:majorTickMark val="out"/>
        <c:minorTickMark val="none"/>
        <c:tickLblPos val="nextTo"/>
        <c:txPr>
          <a:bodyPr/>
          <a:lstStyle/>
          <a:p>
            <a:pPr>
              <a:defRPr sz="1600"/>
            </a:pPr>
            <a:endParaRPr lang="en-US"/>
          </a:p>
        </c:txPr>
        <c:crossAx val="261060864"/>
        <c:crosses val="autoZero"/>
        <c:auto val="1"/>
        <c:lblAlgn val="ctr"/>
        <c:lblOffset val="100"/>
        <c:noMultiLvlLbl val="0"/>
      </c:catAx>
      <c:valAx>
        <c:axId val="261060864"/>
        <c:scaling>
          <c:orientation val="minMax"/>
          <c:max val="100"/>
        </c:scaling>
        <c:delete val="0"/>
        <c:axPos val="b"/>
        <c:title>
          <c:tx>
            <c:rich>
              <a:bodyPr rot="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26105932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14435695538058"/>
          <c:y val="4.934407504617478E-2"/>
          <c:w val="0.84039532558430197"/>
          <c:h val="0.66642458755155609"/>
        </c:manualLayout>
      </c:layout>
      <c:barChart>
        <c:barDir val="col"/>
        <c:grouping val="clustered"/>
        <c:varyColors val="0"/>
        <c:ser>
          <c:idx val="0"/>
          <c:order val="0"/>
          <c:tx>
            <c:strRef>
              <c:f>Sheet1!$B$1</c:f>
              <c:strCache>
                <c:ptCount val="1"/>
                <c:pt idx="0">
                  <c:v>Percent of Teachers</c:v>
                </c:pt>
              </c:strCache>
            </c:strRef>
          </c:tx>
          <c:invertIfNegative val="0"/>
          <c:dLbls>
            <c:showLegendKey val="0"/>
            <c:showVal val="1"/>
            <c:showCatName val="0"/>
            <c:showSerName val="0"/>
            <c:showPercent val="0"/>
            <c:showBubbleSize val="0"/>
            <c:showLeaderLines val="0"/>
          </c:dLbls>
          <c:cat>
            <c:strRef>
              <c:f>Sheet1!$A$2:$A$5</c:f>
              <c:strCache>
                <c:ptCount val="4"/>
                <c:pt idx="0">
                  <c:v>Lowest Quartile</c:v>
                </c:pt>
                <c:pt idx="1">
                  <c:v>Second Quartile</c:v>
                </c:pt>
                <c:pt idx="2">
                  <c:v>Third Quartile</c:v>
                </c:pt>
                <c:pt idx="3">
                  <c:v>Highest Quartile</c:v>
                </c:pt>
              </c:strCache>
            </c:strRef>
          </c:cat>
          <c:val>
            <c:numRef>
              <c:f>Sheet1!$B$2:$B$5</c:f>
              <c:numCache>
                <c:formatCode>General</c:formatCode>
                <c:ptCount val="4"/>
                <c:pt idx="0">
                  <c:v>25</c:v>
                </c:pt>
                <c:pt idx="1">
                  <c:v>26</c:v>
                </c:pt>
                <c:pt idx="2">
                  <c:v>25</c:v>
                </c:pt>
                <c:pt idx="3">
                  <c:v>33</c:v>
                </c:pt>
              </c:numCache>
            </c:numRef>
          </c:val>
        </c:ser>
        <c:dLbls>
          <c:showLegendKey val="0"/>
          <c:showVal val="0"/>
          <c:showCatName val="0"/>
          <c:showSerName val="0"/>
          <c:showPercent val="0"/>
          <c:showBubbleSize val="0"/>
        </c:dLbls>
        <c:gapWidth val="150"/>
        <c:axId val="10778496"/>
        <c:axId val="10780672"/>
      </c:barChart>
      <c:catAx>
        <c:axId val="10778496"/>
        <c:scaling>
          <c:orientation val="minMax"/>
        </c:scaling>
        <c:delete val="0"/>
        <c:axPos val="b"/>
        <c:title>
          <c:tx>
            <c:rich>
              <a:bodyPr/>
              <a:lstStyle/>
              <a:p>
                <a:pPr>
                  <a:defRPr/>
                </a:pPr>
                <a:r>
                  <a:rPr lang="en-US" dirty="0" smtClean="0"/>
                  <a:t>Percentage</a:t>
                </a:r>
                <a:r>
                  <a:rPr lang="en-US" baseline="0" dirty="0" smtClean="0"/>
                  <a:t> of Historically Underrepresented Students in Class</a:t>
                </a:r>
                <a:endParaRPr lang="en-US" dirty="0"/>
              </a:p>
            </c:rich>
          </c:tx>
          <c:layout>
            <c:manualLayout>
              <c:xMode val="edge"/>
              <c:yMode val="edge"/>
              <c:x val="0.22595789113317361"/>
              <c:y val="0.85535690851143609"/>
            </c:manualLayout>
          </c:layout>
          <c:overlay val="0"/>
        </c:title>
        <c:majorTickMark val="out"/>
        <c:minorTickMark val="none"/>
        <c:tickLblPos val="nextTo"/>
        <c:crossAx val="10780672"/>
        <c:crosses val="autoZero"/>
        <c:auto val="1"/>
        <c:lblAlgn val="ctr"/>
        <c:lblOffset val="100"/>
        <c:noMultiLvlLbl val="0"/>
      </c:catAx>
      <c:valAx>
        <c:axId val="10780672"/>
        <c:scaling>
          <c:orientation val="minMax"/>
          <c:max val="100"/>
          <c:min val="0"/>
        </c:scaling>
        <c:delete val="0"/>
        <c:axPos val="l"/>
        <c:title>
          <c:tx>
            <c:rich>
              <a:bodyPr rot="-5400000" vert="horz"/>
              <a:lstStyle/>
              <a:p>
                <a:pPr>
                  <a:defRPr/>
                </a:pPr>
                <a:r>
                  <a:rPr lang="en-US" dirty="0"/>
                  <a:t>Percent of </a:t>
                </a:r>
                <a:r>
                  <a:rPr lang="en-US" dirty="0" smtClean="0"/>
                  <a:t>Classes</a:t>
                </a:r>
                <a:endParaRPr lang="en-US" dirty="0"/>
              </a:p>
            </c:rich>
          </c:tx>
          <c:layout>
            <c:manualLayout>
              <c:xMode val="edge"/>
              <c:yMode val="edge"/>
              <c:x val="1.5873015873015872E-2"/>
              <c:y val="0.1934424516379897"/>
            </c:manualLayout>
          </c:layout>
          <c:overlay val="0"/>
        </c:title>
        <c:numFmt formatCode="General" sourceLinked="1"/>
        <c:majorTickMark val="out"/>
        <c:minorTickMark val="none"/>
        <c:tickLblPos val="nextTo"/>
        <c:crossAx val="1077849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8207077563580414"/>
          <c:y val="3.0054644808743168E-2"/>
          <c:w val="0.47527479862430988"/>
          <c:h val="0.81496854918997197"/>
        </c:manualLayout>
      </c:layout>
      <c:barChart>
        <c:barDir val="bar"/>
        <c:grouping val="clustered"/>
        <c:varyColors val="0"/>
        <c:ser>
          <c:idx val="0"/>
          <c:order val="0"/>
          <c:tx>
            <c:strRef>
              <c:f>Sheet1!$B$1</c:f>
              <c:strCache>
                <c:ptCount val="1"/>
                <c:pt idx="0">
                  <c:v>Mathematics</c:v>
                </c:pt>
              </c:strCache>
            </c:strRef>
          </c:tx>
          <c:invertIfNegative val="0"/>
          <c:dLbls>
            <c:showLegendKey val="0"/>
            <c:showVal val="1"/>
            <c:showCatName val="0"/>
            <c:showSerName val="0"/>
            <c:showPercent val="0"/>
            <c:showBubbleSize val="0"/>
            <c:showLeaderLines val="0"/>
          </c:dLbls>
          <c:cat>
            <c:strRef>
              <c:f>Sheet1!$A$2:$A$9</c:f>
              <c:strCache>
                <c:ptCount val="8"/>
                <c:pt idx="0">
                  <c:v>Observe each other’s mathematics instruction</c:v>
                </c:pt>
                <c:pt idx="1">
                  <c:v>Rehearse instructional practices </c:v>
                </c:pt>
                <c:pt idx="2">
                  <c:v>Provide feedback on each other’s instruction</c:v>
                </c:pt>
                <c:pt idx="3">
                  <c:v>Engage in mathematics investigations</c:v>
                </c:pt>
                <c:pt idx="4">
                  <c:v>Examine classroom artifacts</c:v>
                </c:pt>
                <c:pt idx="5">
                  <c:v>Analyze mathematics instructional materials</c:v>
                </c:pt>
                <c:pt idx="6">
                  <c:v>Plan mathematics lessons together</c:v>
                </c:pt>
                <c:pt idx="7">
                  <c:v>Analyze student mathematics assessment results</c:v>
                </c:pt>
              </c:strCache>
            </c:strRef>
          </c:cat>
          <c:val>
            <c:numRef>
              <c:f>Sheet1!$B$2:$B$9</c:f>
              <c:numCache>
                <c:formatCode>General</c:formatCode>
                <c:ptCount val="8"/>
                <c:pt idx="0">
                  <c:v>26</c:v>
                </c:pt>
                <c:pt idx="1">
                  <c:v>28</c:v>
                </c:pt>
                <c:pt idx="2">
                  <c:v>30</c:v>
                </c:pt>
                <c:pt idx="3">
                  <c:v>36</c:v>
                </c:pt>
                <c:pt idx="4">
                  <c:v>42</c:v>
                </c:pt>
                <c:pt idx="5">
                  <c:v>60</c:v>
                </c:pt>
                <c:pt idx="6">
                  <c:v>63</c:v>
                </c:pt>
                <c:pt idx="7">
                  <c:v>81</c:v>
                </c:pt>
              </c:numCache>
            </c:numRef>
          </c:val>
        </c:ser>
        <c:dLbls>
          <c:showLegendKey val="0"/>
          <c:showVal val="0"/>
          <c:showCatName val="0"/>
          <c:showSerName val="0"/>
          <c:showPercent val="0"/>
          <c:showBubbleSize val="0"/>
        </c:dLbls>
        <c:gapWidth val="150"/>
        <c:axId val="262773376"/>
        <c:axId val="262783360"/>
      </c:barChart>
      <c:catAx>
        <c:axId val="262773376"/>
        <c:scaling>
          <c:orientation val="minMax"/>
        </c:scaling>
        <c:delete val="0"/>
        <c:axPos val="l"/>
        <c:majorTickMark val="out"/>
        <c:minorTickMark val="none"/>
        <c:tickLblPos val="nextTo"/>
        <c:txPr>
          <a:bodyPr/>
          <a:lstStyle/>
          <a:p>
            <a:pPr>
              <a:defRPr sz="1600"/>
            </a:pPr>
            <a:endParaRPr lang="en-US"/>
          </a:p>
        </c:txPr>
        <c:crossAx val="262783360"/>
        <c:crosses val="autoZero"/>
        <c:auto val="1"/>
        <c:lblAlgn val="ctr"/>
        <c:lblOffset val="100"/>
        <c:noMultiLvlLbl val="0"/>
      </c:catAx>
      <c:valAx>
        <c:axId val="262783360"/>
        <c:scaling>
          <c:orientation val="minMax"/>
          <c:max val="100"/>
        </c:scaling>
        <c:delete val="0"/>
        <c:axPos val="b"/>
        <c:title>
          <c:tx>
            <c:rich>
              <a:bodyPr rot="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26277337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Mathematics</c:v>
                </c:pt>
              </c:strCache>
            </c:strRef>
          </c:tx>
          <c:invertIfNegative val="0"/>
          <c:dLbls>
            <c:showLegendKey val="0"/>
            <c:showVal val="1"/>
            <c:showCatName val="0"/>
            <c:showSerName val="0"/>
            <c:showPercent val="0"/>
            <c:showBubbleSize val="0"/>
            <c:showLeaderLines val="0"/>
          </c:dLbls>
          <c:cat>
            <c:strRef>
              <c:f>Sheet1!$A$2:$A$7</c:f>
              <c:strCache>
                <c:ptCount val="6"/>
                <c:pt idx="0">
                  <c:v>How to monitor student understanding during mathematics instruction</c:v>
                </c:pt>
                <c:pt idx="1">
                  <c:v>How to differentiate mathematics instruction to meet the needs of diverse learners</c:v>
                </c:pt>
                <c:pt idx="2">
                  <c:v>Deepening teachers’ understanding of how students think about various mathematical ideas</c:v>
                </c:pt>
                <c:pt idx="3">
                  <c:v>Deepening teachers’ understanding of how mathematics is done</c:v>
                </c:pt>
                <c:pt idx="4">
                  <c:v>How to engage students in doing mathematics</c:v>
                </c:pt>
                <c:pt idx="5">
                  <c:v>Deepening teachers’ understanding of the state mathematics standards</c:v>
                </c:pt>
              </c:strCache>
            </c:strRef>
          </c:cat>
          <c:val>
            <c:numRef>
              <c:f>Sheet1!$B$2:$B$7</c:f>
              <c:numCache>
                <c:formatCode>General</c:formatCode>
                <c:ptCount val="6"/>
                <c:pt idx="0">
                  <c:v>52</c:v>
                </c:pt>
                <c:pt idx="1">
                  <c:v>52</c:v>
                </c:pt>
                <c:pt idx="2">
                  <c:v>53</c:v>
                </c:pt>
                <c:pt idx="3">
                  <c:v>53</c:v>
                </c:pt>
                <c:pt idx="4">
                  <c:v>59</c:v>
                </c:pt>
                <c:pt idx="5">
                  <c:v>61</c:v>
                </c:pt>
              </c:numCache>
            </c:numRef>
          </c:val>
        </c:ser>
        <c:dLbls>
          <c:showLegendKey val="0"/>
          <c:showVal val="0"/>
          <c:showCatName val="0"/>
          <c:showSerName val="0"/>
          <c:showPercent val="0"/>
          <c:showBubbleSize val="0"/>
        </c:dLbls>
        <c:gapWidth val="150"/>
        <c:axId val="265429376"/>
        <c:axId val="265430912"/>
      </c:barChart>
      <c:catAx>
        <c:axId val="265429376"/>
        <c:scaling>
          <c:orientation val="minMax"/>
        </c:scaling>
        <c:delete val="0"/>
        <c:axPos val="l"/>
        <c:majorTickMark val="out"/>
        <c:minorTickMark val="none"/>
        <c:tickLblPos val="nextTo"/>
        <c:txPr>
          <a:bodyPr/>
          <a:lstStyle/>
          <a:p>
            <a:pPr>
              <a:defRPr sz="1600"/>
            </a:pPr>
            <a:endParaRPr lang="en-US"/>
          </a:p>
        </c:txPr>
        <c:crossAx val="265430912"/>
        <c:crosses val="autoZero"/>
        <c:auto val="1"/>
        <c:lblAlgn val="ctr"/>
        <c:lblOffset val="100"/>
        <c:noMultiLvlLbl val="0"/>
      </c:catAx>
      <c:valAx>
        <c:axId val="265430912"/>
        <c:scaling>
          <c:orientation val="minMax"/>
          <c:max val="100"/>
        </c:scaling>
        <c:delete val="0"/>
        <c:axPos val="b"/>
        <c:title>
          <c:tx>
            <c:rich>
              <a:bodyPr rot="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26542937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Mathematics</c:v>
                </c:pt>
              </c:strCache>
            </c:strRef>
          </c:tx>
          <c:invertIfNegative val="0"/>
          <c:dLbls>
            <c:showLegendKey val="0"/>
            <c:showVal val="1"/>
            <c:showCatName val="0"/>
            <c:showSerName val="0"/>
            <c:showPercent val="0"/>
            <c:showBubbleSize val="0"/>
            <c:showLeaderLines val="0"/>
          </c:dLbls>
          <c:cat>
            <c:strRef>
              <c:f>Sheet1!$A$2:$A$6</c:f>
              <c:strCache>
                <c:ptCount val="5"/>
                <c:pt idx="0">
                  <c:v>How to incorporate real-world issues into mathematics instruction</c:v>
                </c:pt>
                <c:pt idx="1">
                  <c:v>How to use technology in mathematics instruction</c:v>
                </c:pt>
                <c:pt idx="2">
                  <c:v>Deepening teachers’ understanding of mathematics concepts</c:v>
                </c:pt>
                <c:pt idx="3">
                  <c:v>How to use particular mathematics instructional materials</c:v>
                </c:pt>
                <c:pt idx="4">
                  <c:v>How to adapt mathematics instruction to address student misconceptions</c:v>
                </c:pt>
              </c:strCache>
            </c:strRef>
          </c:cat>
          <c:val>
            <c:numRef>
              <c:f>Sheet1!$B$2:$B$6</c:f>
              <c:numCache>
                <c:formatCode>General</c:formatCode>
                <c:ptCount val="5"/>
                <c:pt idx="0">
                  <c:v>35</c:v>
                </c:pt>
                <c:pt idx="1">
                  <c:v>39</c:v>
                </c:pt>
                <c:pt idx="2">
                  <c:v>48</c:v>
                </c:pt>
                <c:pt idx="3">
                  <c:v>49</c:v>
                </c:pt>
                <c:pt idx="4">
                  <c:v>51</c:v>
                </c:pt>
              </c:numCache>
            </c:numRef>
          </c:val>
        </c:ser>
        <c:dLbls>
          <c:showLegendKey val="0"/>
          <c:showVal val="0"/>
          <c:showCatName val="0"/>
          <c:showSerName val="0"/>
          <c:showPercent val="0"/>
          <c:showBubbleSize val="0"/>
        </c:dLbls>
        <c:gapWidth val="150"/>
        <c:axId val="265637888"/>
        <c:axId val="265639424"/>
      </c:barChart>
      <c:catAx>
        <c:axId val="265637888"/>
        <c:scaling>
          <c:orientation val="minMax"/>
        </c:scaling>
        <c:delete val="0"/>
        <c:axPos val="l"/>
        <c:majorTickMark val="out"/>
        <c:minorTickMark val="none"/>
        <c:tickLblPos val="nextTo"/>
        <c:txPr>
          <a:bodyPr/>
          <a:lstStyle/>
          <a:p>
            <a:pPr>
              <a:defRPr sz="1600"/>
            </a:pPr>
            <a:endParaRPr lang="en-US"/>
          </a:p>
        </c:txPr>
        <c:crossAx val="265639424"/>
        <c:crosses val="autoZero"/>
        <c:auto val="1"/>
        <c:lblAlgn val="ctr"/>
        <c:lblOffset val="100"/>
        <c:noMultiLvlLbl val="0"/>
      </c:catAx>
      <c:valAx>
        <c:axId val="265639424"/>
        <c:scaling>
          <c:orientation val="minMax"/>
          <c:max val="100"/>
        </c:scaling>
        <c:delete val="0"/>
        <c:axPos val="b"/>
        <c:title>
          <c:tx>
            <c:rich>
              <a:bodyPr rot="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26563788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Mathematics</c:v>
                </c:pt>
              </c:strCache>
            </c:strRef>
          </c:tx>
          <c:invertIfNegative val="0"/>
          <c:dLbls>
            <c:showLegendKey val="0"/>
            <c:showVal val="1"/>
            <c:showCatName val="0"/>
            <c:showSerName val="0"/>
            <c:showPercent val="0"/>
            <c:showBubbleSize val="0"/>
            <c:showLeaderLines val="0"/>
          </c:dLbls>
          <c:cat>
            <c:strRef>
              <c:f>Sheet1!$A$2:$A$6</c:f>
              <c:strCache>
                <c:ptCount val="5"/>
                <c:pt idx="0">
                  <c:v>How to incorporate students’ cultural backgrounds into mathematics instruction</c:v>
                </c:pt>
                <c:pt idx="1">
                  <c:v>How to develop students’ confidence to successfully pursue careers in STEM</c:v>
                </c:pt>
                <c:pt idx="2">
                  <c:v>How to connect instruction to mathematics career opportunities</c:v>
                </c:pt>
                <c:pt idx="3">
                  <c:v>How to integrate science, engineering, mathematics, and/‌or computer science</c:v>
                </c:pt>
                <c:pt idx="4">
                  <c:v>How to use investigation-oriented tasks in mathematics instruction</c:v>
                </c:pt>
              </c:strCache>
            </c:strRef>
          </c:cat>
          <c:val>
            <c:numRef>
              <c:f>Sheet1!$B$2:$B$6</c:f>
              <c:numCache>
                <c:formatCode>General</c:formatCode>
                <c:ptCount val="5"/>
                <c:pt idx="0">
                  <c:v>17</c:v>
                </c:pt>
                <c:pt idx="1">
                  <c:v>21</c:v>
                </c:pt>
                <c:pt idx="2">
                  <c:v>21</c:v>
                </c:pt>
                <c:pt idx="3">
                  <c:v>26</c:v>
                </c:pt>
                <c:pt idx="4">
                  <c:v>35</c:v>
                </c:pt>
              </c:numCache>
            </c:numRef>
          </c:val>
        </c:ser>
        <c:dLbls>
          <c:showLegendKey val="0"/>
          <c:showVal val="0"/>
          <c:showCatName val="0"/>
          <c:showSerName val="0"/>
          <c:showPercent val="0"/>
          <c:showBubbleSize val="0"/>
        </c:dLbls>
        <c:gapWidth val="150"/>
        <c:axId val="265674112"/>
        <c:axId val="265892992"/>
      </c:barChart>
      <c:catAx>
        <c:axId val="265674112"/>
        <c:scaling>
          <c:orientation val="minMax"/>
        </c:scaling>
        <c:delete val="0"/>
        <c:axPos val="l"/>
        <c:majorTickMark val="out"/>
        <c:minorTickMark val="none"/>
        <c:tickLblPos val="nextTo"/>
        <c:txPr>
          <a:bodyPr/>
          <a:lstStyle/>
          <a:p>
            <a:pPr>
              <a:defRPr sz="1800"/>
            </a:pPr>
            <a:endParaRPr lang="en-US"/>
          </a:p>
        </c:txPr>
        <c:crossAx val="265892992"/>
        <c:crosses val="autoZero"/>
        <c:auto val="1"/>
        <c:lblAlgn val="ctr"/>
        <c:lblOffset val="100"/>
        <c:noMultiLvlLbl val="0"/>
      </c:catAx>
      <c:valAx>
        <c:axId val="265892992"/>
        <c:scaling>
          <c:orientation val="minMax"/>
          <c:max val="100"/>
        </c:scaling>
        <c:delete val="0"/>
        <c:axPos val="b"/>
        <c:title>
          <c:tx>
            <c:rich>
              <a:bodyPr rot="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26567411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Mathematics</c:v>
                </c:pt>
              </c:strCache>
            </c:strRef>
          </c:tx>
          <c:invertIfNegative val="0"/>
          <c:dLbls>
            <c:showLegendKey val="0"/>
            <c:showVal val="1"/>
            <c:showCatName val="0"/>
            <c:showSerName val="0"/>
            <c:showPercent val="0"/>
            <c:showBubbleSize val="0"/>
            <c:showLeaderLines val="0"/>
          </c:dLbls>
          <c:cat>
            <c:strRef>
              <c:f>Sheet1!$A$2:$A$6</c:f>
              <c:strCache>
                <c:ptCount val="5"/>
                <c:pt idx="0">
                  <c:v>Early dismissal/late start</c:v>
                </c:pt>
                <c:pt idx="1">
                  <c:v>Substitute teachers cover classes</c:v>
                </c:pt>
                <c:pt idx="2">
                  <c:v>Teacher work days before/after school year</c:v>
                </c:pt>
                <c:pt idx="3">
                  <c:v>Common planning time</c:v>
                </c:pt>
                <c:pt idx="4">
                  <c:v>Teacher work days during school year</c:v>
                </c:pt>
              </c:strCache>
            </c:strRef>
          </c:cat>
          <c:val>
            <c:numRef>
              <c:f>Sheet1!$B$2:$B$6</c:f>
              <c:numCache>
                <c:formatCode>General</c:formatCode>
                <c:ptCount val="5"/>
                <c:pt idx="0">
                  <c:v>35</c:v>
                </c:pt>
                <c:pt idx="1">
                  <c:v>36</c:v>
                </c:pt>
                <c:pt idx="2">
                  <c:v>53</c:v>
                </c:pt>
                <c:pt idx="3">
                  <c:v>58</c:v>
                </c:pt>
                <c:pt idx="4">
                  <c:v>70</c:v>
                </c:pt>
              </c:numCache>
            </c:numRef>
          </c:val>
        </c:ser>
        <c:dLbls>
          <c:showLegendKey val="0"/>
          <c:showVal val="0"/>
          <c:showCatName val="0"/>
          <c:showSerName val="0"/>
          <c:showPercent val="0"/>
          <c:showBubbleSize val="0"/>
        </c:dLbls>
        <c:gapWidth val="150"/>
        <c:axId val="265996160"/>
        <c:axId val="265997696"/>
      </c:barChart>
      <c:catAx>
        <c:axId val="265996160"/>
        <c:scaling>
          <c:orientation val="minMax"/>
        </c:scaling>
        <c:delete val="0"/>
        <c:axPos val="l"/>
        <c:majorTickMark val="out"/>
        <c:minorTickMark val="none"/>
        <c:tickLblPos val="nextTo"/>
        <c:txPr>
          <a:bodyPr/>
          <a:lstStyle/>
          <a:p>
            <a:pPr>
              <a:defRPr sz="1800"/>
            </a:pPr>
            <a:endParaRPr lang="en-US"/>
          </a:p>
        </c:txPr>
        <c:crossAx val="265997696"/>
        <c:crosses val="autoZero"/>
        <c:auto val="1"/>
        <c:lblAlgn val="ctr"/>
        <c:lblOffset val="100"/>
        <c:noMultiLvlLbl val="0"/>
      </c:catAx>
      <c:valAx>
        <c:axId val="265997696"/>
        <c:scaling>
          <c:orientation val="minMax"/>
          <c:max val="100"/>
        </c:scaling>
        <c:delete val="0"/>
        <c:axPos val="b"/>
        <c:title>
          <c:tx>
            <c:rich>
              <a:bodyPr rot="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2659961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Mathematics</c:v>
                </c:pt>
              </c:strCache>
            </c:strRef>
          </c:tx>
          <c:invertIfNegative val="0"/>
          <c:dLbls>
            <c:showLegendKey val="0"/>
            <c:showVal val="1"/>
            <c:showCatName val="0"/>
            <c:showSerName val="0"/>
            <c:showPercent val="0"/>
            <c:showBubbleSize val="0"/>
            <c:showLeaderLines val="0"/>
          </c:dLbls>
          <c:cat>
            <c:strRef>
              <c:f>Sheet1!$A$2:$A$6</c:f>
              <c:strCache>
                <c:ptCount val="5"/>
                <c:pt idx="0">
                  <c:v>Substitute teachers cover classes</c:v>
                </c:pt>
                <c:pt idx="1">
                  <c:v>Early dismissal/late start</c:v>
                </c:pt>
                <c:pt idx="2">
                  <c:v>Common planning time</c:v>
                </c:pt>
                <c:pt idx="3">
                  <c:v>Teacher work days before/after school year</c:v>
                </c:pt>
                <c:pt idx="4">
                  <c:v>Teacher work days during school year</c:v>
                </c:pt>
              </c:strCache>
            </c:strRef>
          </c:cat>
          <c:val>
            <c:numRef>
              <c:f>Sheet1!$B$2:$B$6</c:f>
              <c:numCache>
                <c:formatCode>General</c:formatCode>
                <c:ptCount val="5"/>
                <c:pt idx="0">
                  <c:v>36</c:v>
                </c:pt>
                <c:pt idx="1">
                  <c:v>36</c:v>
                </c:pt>
                <c:pt idx="2">
                  <c:v>48</c:v>
                </c:pt>
                <c:pt idx="3">
                  <c:v>54</c:v>
                </c:pt>
                <c:pt idx="4">
                  <c:v>69</c:v>
                </c:pt>
              </c:numCache>
            </c:numRef>
          </c:val>
        </c:ser>
        <c:dLbls>
          <c:showLegendKey val="0"/>
          <c:showVal val="0"/>
          <c:showCatName val="0"/>
          <c:showSerName val="0"/>
          <c:showPercent val="0"/>
          <c:showBubbleSize val="0"/>
        </c:dLbls>
        <c:gapWidth val="150"/>
        <c:axId val="260401024"/>
        <c:axId val="260402560"/>
      </c:barChart>
      <c:catAx>
        <c:axId val="260401024"/>
        <c:scaling>
          <c:orientation val="minMax"/>
        </c:scaling>
        <c:delete val="0"/>
        <c:axPos val="l"/>
        <c:majorTickMark val="out"/>
        <c:minorTickMark val="none"/>
        <c:tickLblPos val="nextTo"/>
        <c:txPr>
          <a:bodyPr/>
          <a:lstStyle/>
          <a:p>
            <a:pPr>
              <a:defRPr sz="1800"/>
            </a:pPr>
            <a:endParaRPr lang="en-US"/>
          </a:p>
        </c:txPr>
        <c:crossAx val="260402560"/>
        <c:crosses val="autoZero"/>
        <c:auto val="1"/>
        <c:lblAlgn val="ctr"/>
        <c:lblOffset val="100"/>
        <c:noMultiLvlLbl val="0"/>
      </c:catAx>
      <c:valAx>
        <c:axId val="260402560"/>
        <c:scaling>
          <c:orientation val="minMax"/>
          <c:max val="100"/>
        </c:scaling>
        <c:delete val="0"/>
        <c:axPos val="b"/>
        <c:title>
          <c:tx>
            <c:rich>
              <a:bodyPr rot="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260401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Mathematics</c:v>
                </c:pt>
              </c:strCache>
            </c:strRef>
          </c:tx>
          <c:invertIfNegative val="0"/>
          <c:dLbls>
            <c:showLegendKey val="0"/>
            <c:showVal val="1"/>
            <c:showCatName val="0"/>
            <c:showSerName val="0"/>
            <c:showPercent val="0"/>
            <c:showBubbleSize val="0"/>
            <c:showLeaderLines val="0"/>
          </c:dLbls>
          <c:cat>
            <c:strRef>
              <c:f>Sheet1!$A$2:$A$6</c:f>
              <c:strCache>
                <c:ptCount val="5"/>
                <c:pt idx="0">
                  <c:v>Common planning time</c:v>
                </c:pt>
                <c:pt idx="1">
                  <c:v>Substitute teachers cover classes</c:v>
                </c:pt>
                <c:pt idx="2">
                  <c:v>Early dismissal/late start</c:v>
                </c:pt>
                <c:pt idx="3">
                  <c:v>Teacher work days before/after school year</c:v>
                </c:pt>
                <c:pt idx="4">
                  <c:v>Teacher work days during school year</c:v>
                </c:pt>
              </c:strCache>
            </c:strRef>
          </c:cat>
          <c:val>
            <c:numRef>
              <c:f>Sheet1!$B$2:$B$6</c:f>
              <c:numCache>
                <c:formatCode>General</c:formatCode>
                <c:ptCount val="5"/>
                <c:pt idx="0">
                  <c:v>36</c:v>
                </c:pt>
                <c:pt idx="1">
                  <c:v>39</c:v>
                </c:pt>
                <c:pt idx="2">
                  <c:v>39</c:v>
                </c:pt>
                <c:pt idx="3">
                  <c:v>57</c:v>
                </c:pt>
                <c:pt idx="4">
                  <c:v>67</c:v>
                </c:pt>
              </c:numCache>
            </c:numRef>
          </c:val>
        </c:ser>
        <c:dLbls>
          <c:showLegendKey val="0"/>
          <c:showVal val="0"/>
          <c:showCatName val="0"/>
          <c:showSerName val="0"/>
          <c:showPercent val="0"/>
          <c:showBubbleSize val="0"/>
        </c:dLbls>
        <c:gapWidth val="150"/>
        <c:axId val="262436736"/>
        <c:axId val="262438272"/>
      </c:barChart>
      <c:catAx>
        <c:axId val="262436736"/>
        <c:scaling>
          <c:orientation val="minMax"/>
        </c:scaling>
        <c:delete val="0"/>
        <c:axPos val="l"/>
        <c:majorTickMark val="out"/>
        <c:minorTickMark val="none"/>
        <c:tickLblPos val="nextTo"/>
        <c:txPr>
          <a:bodyPr/>
          <a:lstStyle/>
          <a:p>
            <a:pPr>
              <a:defRPr sz="1800"/>
            </a:pPr>
            <a:endParaRPr lang="en-US"/>
          </a:p>
        </c:txPr>
        <c:crossAx val="262438272"/>
        <c:crosses val="autoZero"/>
        <c:auto val="1"/>
        <c:lblAlgn val="ctr"/>
        <c:lblOffset val="100"/>
        <c:noMultiLvlLbl val="0"/>
      </c:catAx>
      <c:valAx>
        <c:axId val="262438272"/>
        <c:scaling>
          <c:orientation val="minMax"/>
          <c:max val="100"/>
        </c:scaling>
        <c:delete val="0"/>
        <c:axPos val="b"/>
        <c:title>
          <c:tx>
            <c:rich>
              <a:bodyPr rot="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26243673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Science</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Sheet1!$B$2:$B$4</c:f>
              <c:numCache>
                <c:formatCode>General</c:formatCode>
                <c:ptCount val="3"/>
                <c:pt idx="0">
                  <c:v>43</c:v>
                </c:pt>
                <c:pt idx="1">
                  <c:v>33</c:v>
                </c:pt>
                <c:pt idx="2">
                  <c:v>29</c:v>
                </c:pt>
              </c:numCache>
            </c:numRef>
          </c:val>
        </c:ser>
        <c:dLbls>
          <c:showLegendKey val="0"/>
          <c:showVal val="0"/>
          <c:showCatName val="0"/>
          <c:showSerName val="0"/>
          <c:showPercent val="0"/>
          <c:showBubbleSize val="0"/>
        </c:dLbls>
        <c:gapWidth val="150"/>
        <c:axId val="262533504"/>
        <c:axId val="262535040"/>
      </c:barChart>
      <c:catAx>
        <c:axId val="262533504"/>
        <c:scaling>
          <c:orientation val="minMax"/>
        </c:scaling>
        <c:delete val="0"/>
        <c:axPos val="b"/>
        <c:majorTickMark val="out"/>
        <c:minorTickMark val="none"/>
        <c:tickLblPos val="nextTo"/>
        <c:txPr>
          <a:bodyPr/>
          <a:lstStyle/>
          <a:p>
            <a:pPr>
              <a:defRPr sz="1600"/>
            </a:pPr>
            <a:endParaRPr lang="en-US"/>
          </a:p>
        </c:txPr>
        <c:crossAx val="262535040"/>
        <c:crosses val="autoZero"/>
        <c:auto val="1"/>
        <c:lblAlgn val="ctr"/>
        <c:lblOffset val="100"/>
        <c:noMultiLvlLbl val="0"/>
      </c:catAx>
      <c:valAx>
        <c:axId val="262535040"/>
        <c:scaling>
          <c:orientation val="minMax"/>
          <c:max val="100"/>
          <c:min val="0"/>
        </c:scaling>
        <c:delete val="0"/>
        <c:axPos val="l"/>
        <c:title>
          <c:tx>
            <c:rich>
              <a:bodyPr rot="-540000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26253350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Science</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Sheet1!$B$2:$B$4</c:f>
              <c:numCache>
                <c:formatCode>General</c:formatCode>
                <c:ptCount val="3"/>
                <c:pt idx="0">
                  <c:v>18</c:v>
                </c:pt>
                <c:pt idx="1">
                  <c:v>16</c:v>
                </c:pt>
                <c:pt idx="2">
                  <c:v>13</c:v>
                </c:pt>
              </c:numCache>
            </c:numRef>
          </c:val>
        </c:ser>
        <c:dLbls>
          <c:showLegendKey val="0"/>
          <c:showVal val="0"/>
          <c:showCatName val="0"/>
          <c:showSerName val="0"/>
          <c:showPercent val="0"/>
          <c:showBubbleSize val="0"/>
        </c:dLbls>
        <c:gapWidth val="150"/>
        <c:axId val="266451200"/>
        <c:axId val="266457088"/>
      </c:barChart>
      <c:catAx>
        <c:axId val="266451200"/>
        <c:scaling>
          <c:orientation val="minMax"/>
        </c:scaling>
        <c:delete val="0"/>
        <c:axPos val="b"/>
        <c:majorTickMark val="out"/>
        <c:minorTickMark val="none"/>
        <c:tickLblPos val="nextTo"/>
        <c:txPr>
          <a:bodyPr/>
          <a:lstStyle/>
          <a:p>
            <a:pPr>
              <a:defRPr sz="1600"/>
            </a:pPr>
            <a:endParaRPr lang="en-US"/>
          </a:p>
        </c:txPr>
        <c:crossAx val="266457088"/>
        <c:crosses val="autoZero"/>
        <c:auto val="1"/>
        <c:lblAlgn val="ctr"/>
        <c:lblOffset val="100"/>
        <c:noMultiLvlLbl val="0"/>
      </c:catAx>
      <c:valAx>
        <c:axId val="266457088"/>
        <c:scaling>
          <c:orientation val="minMax"/>
          <c:max val="100"/>
          <c:min val="0"/>
        </c:scaling>
        <c:delete val="0"/>
        <c:axPos val="l"/>
        <c:title>
          <c:tx>
            <c:rich>
              <a:bodyPr rot="-540000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26645120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Mathematics</c:v>
                </c:pt>
              </c:strCache>
            </c:strRef>
          </c:tx>
          <c:invertIfNegative val="0"/>
          <c:dLbls>
            <c:showLegendKey val="0"/>
            <c:showVal val="1"/>
            <c:showCatName val="0"/>
            <c:showSerName val="0"/>
            <c:showPercent val="0"/>
            <c:showBubbleSize val="0"/>
            <c:showLeaderLines val="0"/>
          </c:dLbls>
          <c:cat>
            <c:strRef>
              <c:f>Sheet1!$A$2:$A$4</c:f>
              <c:strCache>
                <c:ptCount val="3"/>
                <c:pt idx="0">
                  <c:v>Both administrators and teachers/‌coaches</c:v>
                </c:pt>
                <c:pt idx="1">
                  <c:v>Teachers/‌coaches only</c:v>
                </c:pt>
                <c:pt idx="2">
                  <c:v>Administrators only</c:v>
                </c:pt>
              </c:strCache>
            </c:strRef>
          </c:cat>
          <c:val>
            <c:numRef>
              <c:f>Sheet1!$B$2:$B$4</c:f>
              <c:numCache>
                <c:formatCode>General</c:formatCode>
                <c:ptCount val="3"/>
                <c:pt idx="0">
                  <c:v>79</c:v>
                </c:pt>
                <c:pt idx="1">
                  <c:v>17</c:v>
                </c:pt>
                <c:pt idx="2">
                  <c:v>4</c:v>
                </c:pt>
              </c:numCache>
            </c:numRef>
          </c:val>
        </c:ser>
        <c:dLbls>
          <c:showLegendKey val="0"/>
          <c:showVal val="0"/>
          <c:showCatName val="0"/>
          <c:showSerName val="0"/>
          <c:showPercent val="0"/>
          <c:showBubbleSize val="0"/>
        </c:dLbls>
        <c:gapWidth val="150"/>
        <c:axId val="266392320"/>
        <c:axId val="266393856"/>
      </c:barChart>
      <c:catAx>
        <c:axId val="266392320"/>
        <c:scaling>
          <c:orientation val="minMax"/>
        </c:scaling>
        <c:delete val="0"/>
        <c:axPos val="b"/>
        <c:majorTickMark val="out"/>
        <c:minorTickMark val="none"/>
        <c:tickLblPos val="nextTo"/>
        <c:txPr>
          <a:bodyPr/>
          <a:lstStyle/>
          <a:p>
            <a:pPr>
              <a:defRPr sz="1800"/>
            </a:pPr>
            <a:endParaRPr lang="en-US"/>
          </a:p>
        </c:txPr>
        <c:crossAx val="266393856"/>
        <c:crosses val="autoZero"/>
        <c:auto val="1"/>
        <c:lblAlgn val="ctr"/>
        <c:lblOffset val="100"/>
        <c:noMultiLvlLbl val="0"/>
      </c:catAx>
      <c:valAx>
        <c:axId val="266393856"/>
        <c:scaling>
          <c:orientation val="minMax"/>
          <c:min val="0"/>
        </c:scaling>
        <c:delete val="0"/>
        <c:axPos val="l"/>
        <c:title>
          <c:tx>
            <c:rich>
              <a:bodyPr rot="-540000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2663923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Elementary</c:v>
                </c:pt>
              </c:strCache>
            </c:strRef>
          </c:tx>
          <c:invertIfNegative val="0"/>
          <c:dLbls>
            <c:showLegendKey val="0"/>
            <c:showVal val="1"/>
            <c:showCatName val="0"/>
            <c:showSerName val="0"/>
            <c:showPercent val="0"/>
            <c:showBubbleSize val="0"/>
            <c:showLeaderLines val="0"/>
          </c:dLbls>
          <c:cat>
            <c:strRef>
              <c:f>Sheet1!$A$2:$A$7</c:f>
              <c:strCache>
                <c:ptCount val="6"/>
                <c:pt idx="0">
                  <c:v>Took a formal course for college credit</c:v>
                </c:pt>
                <c:pt idx="1">
                  <c:v>Attended a national, state, or regional mathematics teacher association meeting</c:v>
                </c:pt>
                <c:pt idx="2">
                  <c:v>Completed an online course/‌webinar</c:v>
                </c:pt>
                <c:pt idx="3">
                  <c:v>Received assistance from a formally designated coach/‌mentor </c:v>
                </c:pt>
                <c:pt idx="4">
                  <c:v>Participated in a professional learning community</c:v>
                </c:pt>
                <c:pt idx="5">
                  <c:v>Attended a professional development program/‌workshop</c:v>
                </c:pt>
              </c:strCache>
            </c:strRef>
          </c:cat>
          <c:val>
            <c:numRef>
              <c:f>Sheet1!$B$2:$B$7</c:f>
              <c:numCache>
                <c:formatCode>General</c:formatCode>
                <c:ptCount val="6"/>
                <c:pt idx="0">
                  <c:v>5</c:v>
                </c:pt>
                <c:pt idx="1">
                  <c:v>13</c:v>
                </c:pt>
                <c:pt idx="2">
                  <c:v>19</c:v>
                </c:pt>
                <c:pt idx="3">
                  <c:v>47</c:v>
                </c:pt>
                <c:pt idx="4">
                  <c:v>53</c:v>
                </c:pt>
                <c:pt idx="5">
                  <c:v>94</c:v>
                </c:pt>
              </c:numCache>
            </c:numRef>
          </c:val>
        </c:ser>
        <c:dLbls>
          <c:showLegendKey val="0"/>
          <c:showVal val="0"/>
          <c:showCatName val="0"/>
          <c:showSerName val="0"/>
          <c:showPercent val="0"/>
          <c:showBubbleSize val="0"/>
        </c:dLbls>
        <c:gapWidth val="150"/>
        <c:axId val="130822144"/>
        <c:axId val="130823680"/>
      </c:barChart>
      <c:catAx>
        <c:axId val="130822144"/>
        <c:scaling>
          <c:orientation val="minMax"/>
        </c:scaling>
        <c:delete val="0"/>
        <c:axPos val="l"/>
        <c:majorTickMark val="out"/>
        <c:minorTickMark val="none"/>
        <c:tickLblPos val="nextTo"/>
        <c:txPr>
          <a:bodyPr/>
          <a:lstStyle/>
          <a:p>
            <a:pPr>
              <a:defRPr sz="1600"/>
            </a:pPr>
            <a:endParaRPr lang="en-US"/>
          </a:p>
        </c:txPr>
        <c:crossAx val="130823680"/>
        <c:crosses val="autoZero"/>
        <c:auto val="1"/>
        <c:lblAlgn val="ctr"/>
        <c:lblOffset val="100"/>
        <c:noMultiLvlLbl val="0"/>
      </c:catAx>
      <c:valAx>
        <c:axId val="130823680"/>
        <c:scaling>
          <c:orientation val="minMax"/>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13082214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Substantial Extent</c:v>
                </c:pt>
              </c:strCache>
            </c:strRef>
          </c:tx>
          <c:invertIfNegative val="0"/>
          <c:dLbls>
            <c:showLegendKey val="0"/>
            <c:showVal val="1"/>
            <c:showCatName val="0"/>
            <c:showSerName val="0"/>
            <c:showPercent val="0"/>
            <c:showBubbleSize val="0"/>
            <c:showLeaderLines val="0"/>
          </c:dLbls>
          <c:cat>
            <c:strRef>
              <c:f>Sheet1!$A$2:$A$7</c:f>
              <c:strCache>
                <c:ptCount val="6"/>
                <c:pt idx="0">
                  <c:v>Teacher/coaches with part-time teaching responsibilities</c:v>
                </c:pt>
                <c:pt idx="1">
                  <c:v>Assistant principals</c:v>
                </c:pt>
                <c:pt idx="2">
                  <c:v>Principals</c:v>
                </c:pt>
                <c:pt idx="3">
                  <c:v>Teachers/coaches with teaching responsibilities</c:v>
                </c:pt>
                <c:pt idx="4">
                  <c:v>District administratorc and supervisors/coordinators</c:v>
                </c:pt>
                <c:pt idx="5">
                  <c:v>Teachers/coaches without teaching responsibilities</c:v>
                </c:pt>
              </c:strCache>
            </c:strRef>
          </c:cat>
          <c:val>
            <c:numRef>
              <c:f>Sheet1!$B$2:$B$7</c:f>
              <c:numCache>
                <c:formatCode>General</c:formatCode>
                <c:ptCount val="6"/>
                <c:pt idx="0">
                  <c:v>15</c:v>
                </c:pt>
                <c:pt idx="1">
                  <c:v>19</c:v>
                </c:pt>
                <c:pt idx="2">
                  <c:v>25</c:v>
                </c:pt>
                <c:pt idx="3">
                  <c:v>28</c:v>
                </c:pt>
                <c:pt idx="4">
                  <c:v>31</c:v>
                </c:pt>
                <c:pt idx="5">
                  <c:v>56</c:v>
                </c:pt>
              </c:numCache>
            </c:numRef>
          </c:val>
        </c:ser>
        <c:dLbls>
          <c:showLegendKey val="0"/>
          <c:showVal val="0"/>
          <c:showCatName val="0"/>
          <c:showSerName val="0"/>
          <c:showPercent val="0"/>
          <c:showBubbleSize val="0"/>
        </c:dLbls>
        <c:gapWidth val="150"/>
        <c:axId val="162833536"/>
        <c:axId val="162842880"/>
      </c:barChart>
      <c:catAx>
        <c:axId val="162833536"/>
        <c:scaling>
          <c:orientation val="minMax"/>
        </c:scaling>
        <c:delete val="0"/>
        <c:axPos val="l"/>
        <c:majorTickMark val="out"/>
        <c:minorTickMark val="none"/>
        <c:tickLblPos val="nextTo"/>
        <c:txPr>
          <a:bodyPr/>
          <a:lstStyle/>
          <a:p>
            <a:pPr>
              <a:defRPr sz="1800"/>
            </a:pPr>
            <a:endParaRPr lang="en-US"/>
          </a:p>
        </c:txPr>
        <c:crossAx val="162842880"/>
        <c:crosses val="autoZero"/>
        <c:auto val="1"/>
        <c:lblAlgn val="ctr"/>
        <c:lblOffset val="100"/>
        <c:noMultiLvlLbl val="0"/>
      </c:catAx>
      <c:valAx>
        <c:axId val="162842880"/>
        <c:scaling>
          <c:orientation val="minMax"/>
          <c:max val="100"/>
        </c:scaling>
        <c:delete val="0"/>
        <c:axPos val="b"/>
        <c:title>
          <c:tx>
            <c:rich>
              <a:bodyPr rot="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16283353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Guidance from a formally designated mentor/coach</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Sheet1!$B$2:$B$4</c:f>
              <c:numCache>
                <c:formatCode>General</c:formatCode>
                <c:ptCount val="3"/>
                <c:pt idx="0">
                  <c:v>51</c:v>
                </c:pt>
                <c:pt idx="1">
                  <c:v>46</c:v>
                </c:pt>
                <c:pt idx="2">
                  <c:v>48</c:v>
                </c:pt>
              </c:numCache>
            </c:numRef>
          </c:val>
        </c:ser>
        <c:ser>
          <c:idx val="1"/>
          <c:order val="1"/>
          <c:tx>
            <c:strRef>
              <c:f>Sheet1!$C$1</c:f>
              <c:strCache>
                <c:ptCount val="1"/>
                <c:pt idx="0">
                  <c:v>Seminars, classes, and/or study groups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Sheet1!$C$2:$C$4</c:f>
              <c:numCache>
                <c:formatCode>General</c:formatCode>
                <c:ptCount val="3"/>
                <c:pt idx="0">
                  <c:v>40</c:v>
                </c:pt>
                <c:pt idx="1">
                  <c:v>35</c:v>
                </c:pt>
                <c:pt idx="2">
                  <c:v>22</c:v>
                </c:pt>
              </c:numCache>
            </c:numRef>
          </c:val>
        </c:ser>
        <c:ser>
          <c:idx val="2"/>
          <c:order val="2"/>
          <c:tx>
            <c:strRef>
              <c:f>Sheet1!$D$1</c:f>
              <c:strCache>
                <c:ptCount val="1"/>
                <c:pt idx="0">
                  <c:v>Higher level of supervision than other teachers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Sheet1!$D$2:$D$4</c:f>
              <c:numCache>
                <c:formatCode>General</c:formatCode>
                <c:ptCount val="3"/>
                <c:pt idx="0">
                  <c:v>31</c:v>
                </c:pt>
                <c:pt idx="1">
                  <c:v>27</c:v>
                </c:pt>
                <c:pt idx="2">
                  <c:v>32</c:v>
                </c:pt>
              </c:numCache>
            </c:numRef>
          </c:val>
        </c:ser>
        <c:dLbls>
          <c:showLegendKey val="0"/>
          <c:showVal val="0"/>
          <c:showCatName val="0"/>
          <c:showSerName val="0"/>
          <c:showPercent val="0"/>
          <c:showBubbleSize val="0"/>
        </c:dLbls>
        <c:gapWidth val="150"/>
        <c:axId val="223494144"/>
        <c:axId val="223496064"/>
      </c:barChart>
      <c:catAx>
        <c:axId val="223494144"/>
        <c:scaling>
          <c:orientation val="minMax"/>
        </c:scaling>
        <c:delete val="0"/>
        <c:axPos val="b"/>
        <c:majorTickMark val="out"/>
        <c:minorTickMark val="none"/>
        <c:tickLblPos val="nextTo"/>
        <c:crossAx val="223496064"/>
        <c:crosses val="autoZero"/>
        <c:auto val="1"/>
        <c:lblAlgn val="ctr"/>
        <c:lblOffset val="100"/>
        <c:noMultiLvlLbl val="0"/>
      </c:catAx>
      <c:valAx>
        <c:axId val="223496064"/>
        <c:scaling>
          <c:orientation val="minMax"/>
          <c:max val="100"/>
        </c:scaling>
        <c:delete val="0"/>
        <c:axPos val="l"/>
        <c:title>
          <c:tx>
            <c:rich>
              <a:bodyPr rot="-5400000" vert="horz"/>
              <a:lstStyle/>
              <a:p>
                <a:pPr>
                  <a:defRPr/>
                </a:pPr>
                <a:r>
                  <a:rPr lang="en-US"/>
                  <a:t>Percent of Schools</a:t>
                </a:r>
              </a:p>
            </c:rich>
          </c:tx>
          <c:layout/>
          <c:overlay val="0"/>
        </c:title>
        <c:numFmt formatCode="General" sourceLinked="1"/>
        <c:majorTickMark val="out"/>
        <c:minorTickMark val="none"/>
        <c:tickLblPos val="nextTo"/>
        <c:crossAx val="223494144"/>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Mathematics</c:v>
                </c:pt>
              </c:strCache>
            </c:strRef>
          </c:tx>
          <c:invertIfNegative val="0"/>
          <c:dLbls>
            <c:showLegendKey val="0"/>
            <c:showVal val="1"/>
            <c:showCatName val="0"/>
            <c:showSerName val="0"/>
            <c:showPercent val="0"/>
            <c:showBubbleSize val="0"/>
            <c:showLeaderLines val="0"/>
          </c:dLbls>
          <c:cat>
            <c:strRef>
              <c:f>Sheet1!$A$2:$A$4</c:f>
              <c:strCache>
                <c:ptCount val="3"/>
                <c:pt idx="0">
                  <c:v>Elementary Schools</c:v>
                </c:pt>
                <c:pt idx="1">
                  <c:v>Middle Schools</c:v>
                </c:pt>
                <c:pt idx="2">
                  <c:v>High Schools</c:v>
                </c:pt>
              </c:strCache>
            </c:strRef>
          </c:cat>
          <c:val>
            <c:numRef>
              <c:f>Sheet1!$B$2:$B$4</c:f>
              <c:numCache>
                <c:formatCode>General</c:formatCode>
                <c:ptCount val="3"/>
                <c:pt idx="0">
                  <c:v>16</c:v>
                </c:pt>
                <c:pt idx="1">
                  <c:v>22</c:v>
                </c:pt>
                <c:pt idx="2">
                  <c:v>28</c:v>
                </c:pt>
              </c:numCache>
            </c:numRef>
          </c:val>
        </c:ser>
        <c:dLbls>
          <c:showLegendKey val="0"/>
          <c:showVal val="0"/>
          <c:showCatName val="0"/>
          <c:showSerName val="0"/>
          <c:showPercent val="0"/>
          <c:showBubbleSize val="0"/>
        </c:dLbls>
        <c:gapWidth val="150"/>
        <c:axId val="267904128"/>
        <c:axId val="267905664"/>
      </c:barChart>
      <c:catAx>
        <c:axId val="267904128"/>
        <c:scaling>
          <c:orientation val="minMax"/>
        </c:scaling>
        <c:delete val="0"/>
        <c:axPos val="b"/>
        <c:majorTickMark val="out"/>
        <c:minorTickMark val="none"/>
        <c:tickLblPos val="nextTo"/>
        <c:txPr>
          <a:bodyPr/>
          <a:lstStyle/>
          <a:p>
            <a:pPr>
              <a:defRPr sz="1800"/>
            </a:pPr>
            <a:endParaRPr lang="en-US"/>
          </a:p>
        </c:txPr>
        <c:crossAx val="267905664"/>
        <c:crosses val="autoZero"/>
        <c:auto val="1"/>
        <c:lblAlgn val="ctr"/>
        <c:lblOffset val="100"/>
        <c:noMultiLvlLbl val="0"/>
      </c:catAx>
      <c:valAx>
        <c:axId val="267905664"/>
        <c:scaling>
          <c:orientation val="minMax"/>
          <c:max val="100"/>
          <c:min val="0"/>
        </c:scaling>
        <c:delete val="0"/>
        <c:axPos val="l"/>
        <c:title>
          <c:tx>
            <c:rich>
              <a:bodyPr rot="-5400000" vert="horz"/>
              <a:lstStyle/>
              <a:p>
                <a:pPr>
                  <a:defRPr/>
                </a:pPr>
                <a:r>
                  <a:rPr lang="en-US" dirty="0" smtClean="0"/>
                  <a:t>Percent of Schools</a:t>
                </a:r>
                <a:endParaRPr lang="en-US" dirty="0"/>
              </a:p>
            </c:rich>
          </c:tx>
          <c:layout>
            <c:manualLayout>
              <c:xMode val="edge"/>
              <c:yMode val="edge"/>
              <c:x val="0"/>
              <c:y val="0.25340695444984268"/>
            </c:manualLayout>
          </c:layout>
          <c:overlay val="0"/>
        </c:title>
        <c:numFmt formatCode="General" sourceLinked="1"/>
        <c:majorTickMark val="out"/>
        <c:minorTickMark val="none"/>
        <c:tickLblPos val="nextTo"/>
        <c:crossAx val="26790412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84056269282129"/>
          <c:y val="8.2800577080182847E-2"/>
          <c:w val="0.86469160104986875"/>
          <c:h val="0.68202853719372036"/>
        </c:manualLayout>
      </c:layout>
      <c:barChart>
        <c:barDir val="col"/>
        <c:grouping val="clustered"/>
        <c:varyColors val="0"/>
        <c:ser>
          <c:idx val="0"/>
          <c:order val="0"/>
          <c:tx>
            <c:strRef>
              <c:f>Sheet1!$B$1</c:f>
              <c:strCache>
                <c:ptCount val="1"/>
                <c:pt idx="0">
                  <c:v>Lowest Quartile</c:v>
                </c:pt>
              </c:strCache>
            </c:strRef>
          </c:tx>
          <c:invertIfNegative val="0"/>
          <c:dLbls>
            <c:showLegendKey val="0"/>
            <c:showVal val="1"/>
            <c:showCatName val="0"/>
            <c:showSerName val="0"/>
            <c:showPercent val="0"/>
            <c:showBubbleSize val="0"/>
            <c:showLeaderLines val="0"/>
          </c:dLbls>
          <c:cat>
            <c:strRef>
              <c:f>Sheet1!$A$2:$A$4</c:f>
              <c:strCache>
                <c:ptCount val="3"/>
                <c:pt idx="0">
                  <c:v>Workshops</c:v>
                </c:pt>
                <c:pt idx="1">
                  <c:v>Study Groups</c:v>
                </c:pt>
                <c:pt idx="2">
                  <c:v>One-on-One Coaching</c:v>
                </c:pt>
              </c:strCache>
            </c:strRef>
          </c:cat>
          <c:val>
            <c:numRef>
              <c:f>Sheet1!$B$2:$B$4</c:f>
              <c:numCache>
                <c:formatCode>General</c:formatCode>
                <c:ptCount val="3"/>
                <c:pt idx="0">
                  <c:v>61</c:v>
                </c:pt>
                <c:pt idx="1">
                  <c:v>56</c:v>
                </c:pt>
                <c:pt idx="2">
                  <c:v>29</c:v>
                </c:pt>
              </c:numCache>
            </c:numRef>
          </c:val>
        </c:ser>
        <c:ser>
          <c:idx val="1"/>
          <c:order val="1"/>
          <c:tx>
            <c:strRef>
              <c:f>Sheet1!$C$1</c:f>
              <c:strCache>
                <c:ptCount val="1"/>
                <c:pt idx="0">
                  <c:v>Second Quartile</c:v>
                </c:pt>
              </c:strCache>
            </c:strRef>
          </c:tx>
          <c:invertIfNegative val="0"/>
          <c:dLbls>
            <c:showLegendKey val="0"/>
            <c:showVal val="1"/>
            <c:showCatName val="0"/>
            <c:showSerName val="0"/>
            <c:showPercent val="0"/>
            <c:showBubbleSize val="0"/>
            <c:showLeaderLines val="0"/>
          </c:dLbls>
          <c:cat>
            <c:strRef>
              <c:f>Sheet1!$A$2:$A$4</c:f>
              <c:strCache>
                <c:ptCount val="3"/>
                <c:pt idx="0">
                  <c:v>Workshops</c:v>
                </c:pt>
                <c:pt idx="1">
                  <c:v>Study Groups</c:v>
                </c:pt>
                <c:pt idx="2">
                  <c:v>One-on-One Coaching</c:v>
                </c:pt>
              </c:strCache>
            </c:strRef>
          </c:cat>
          <c:val>
            <c:numRef>
              <c:f>Sheet1!$C$2:$C$4</c:f>
              <c:numCache>
                <c:formatCode>General</c:formatCode>
                <c:ptCount val="3"/>
                <c:pt idx="0">
                  <c:v>63</c:v>
                </c:pt>
                <c:pt idx="1">
                  <c:v>63</c:v>
                </c:pt>
                <c:pt idx="2">
                  <c:v>33</c:v>
                </c:pt>
              </c:numCache>
            </c:numRef>
          </c:val>
        </c:ser>
        <c:ser>
          <c:idx val="2"/>
          <c:order val="2"/>
          <c:tx>
            <c:strRef>
              <c:f>Sheet1!$D$1</c:f>
              <c:strCache>
                <c:ptCount val="1"/>
                <c:pt idx="0">
                  <c:v>Third Quartile</c:v>
                </c:pt>
              </c:strCache>
            </c:strRef>
          </c:tx>
          <c:invertIfNegative val="0"/>
          <c:dLbls>
            <c:showLegendKey val="0"/>
            <c:showVal val="1"/>
            <c:showCatName val="0"/>
            <c:showSerName val="0"/>
            <c:showPercent val="0"/>
            <c:showBubbleSize val="0"/>
            <c:showLeaderLines val="0"/>
          </c:dLbls>
          <c:cat>
            <c:strRef>
              <c:f>Sheet1!$A$2:$A$4</c:f>
              <c:strCache>
                <c:ptCount val="3"/>
                <c:pt idx="0">
                  <c:v>Workshops</c:v>
                </c:pt>
                <c:pt idx="1">
                  <c:v>Study Groups</c:v>
                </c:pt>
                <c:pt idx="2">
                  <c:v>One-on-One Coaching</c:v>
                </c:pt>
              </c:strCache>
            </c:strRef>
          </c:cat>
          <c:val>
            <c:numRef>
              <c:f>Sheet1!$D$2:$D$4</c:f>
              <c:numCache>
                <c:formatCode>General</c:formatCode>
                <c:ptCount val="3"/>
                <c:pt idx="0">
                  <c:v>67</c:v>
                </c:pt>
                <c:pt idx="1">
                  <c:v>57</c:v>
                </c:pt>
                <c:pt idx="2">
                  <c:v>49</c:v>
                </c:pt>
              </c:numCache>
            </c:numRef>
          </c:val>
        </c:ser>
        <c:ser>
          <c:idx val="3"/>
          <c:order val="3"/>
          <c:tx>
            <c:strRef>
              <c:f>Sheet1!$E$1</c:f>
              <c:strCache>
                <c:ptCount val="1"/>
                <c:pt idx="0">
                  <c:v>Highest Quartile</c:v>
                </c:pt>
              </c:strCache>
            </c:strRef>
          </c:tx>
          <c:invertIfNegative val="0"/>
          <c:dLbls>
            <c:showLegendKey val="0"/>
            <c:showVal val="1"/>
            <c:showCatName val="0"/>
            <c:showSerName val="0"/>
            <c:showPercent val="0"/>
            <c:showBubbleSize val="0"/>
            <c:showLeaderLines val="0"/>
          </c:dLbls>
          <c:cat>
            <c:strRef>
              <c:f>Sheet1!$A$2:$A$4</c:f>
              <c:strCache>
                <c:ptCount val="3"/>
                <c:pt idx="0">
                  <c:v>Workshops</c:v>
                </c:pt>
                <c:pt idx="1">
                  <c:v>Study Groups</c:v>
                </c:pt>
                <c:pt idx="2">
                  <c:v>One-on-One Coaching</c:v>
                </c:pt>
              </c:strCache>
            </c:strRef>
          </c:cat>
          <c:val>
            <c:numRef>
              <c:f>Sheet1!$E$2:$E$4</c:f>
              <c:numCache>
                <c:formatCode>General</c:formatCode>
                <c:ptCount val="3"/>
                <c:pt idx="0">
                  <c:v>73</c:v>
                </c:pt>
                <c:pt idx="1">
                  <c:v>56</c:v>
                </c:pt>
                <c:pt idx="2">
                  <c:v>54</c:v>
                </c:pt>
              </c:numCache>
            </c:numRef>
          </c:val>
        </c:ser>
        <c:dLbls>
          <c:showLegendKey val="0"/>
          <c:showVal val="0"/>
          <c:showCatName val="0"/>
          <c:showSerName val="0"/>
          <c:showPercent val="0"/>
          <c:showBubbleSize val="0"/>
        </c:dLbls>
        <c:gapWidth val="150"/>
        <c:axId val="259798144"/>
        <c:axId val="259799680"/>
      </c:barChart>
      <c:catAx>
        <c:axId val="259798144"/>
        <c:scaling>
          <c:orientation val="minMax"/>
        </c:scaling>
        <c:delete val="0"/>
        <c:axPos val="b"/>
        <c:majorTickMark val="out"/>
        <c:minorTickMark val="none"/>
        <c:tickLblPos val="nextTo"/>
        <c:crossAx val="259799680"/>
        <c:crosses val="autoZero"/>
        <c:auto val="1"/>
        <c:lblAlgn val="ctr"/>
        <c:lblOffset val="100"/>
        <c:noMultiLvlLbl val="0"/>
      </c:catAx>
      <c:valAx>
        <c:axId val="259799680"/>
        <c:scaling>
          <c:orientation val="minMax"/>
          <c:max val="100"/>
        </c:scaling>
        <c:delete val="0"/>
        <c:axPos val="l"/>
        <c:title>
          <c:tx>
            <c:rich>
              <a:bodyPr rot="-5400000" vert="horz"/>
              <a:lstStyle/>
              <a:p>
                <a:pPr>
                  <a:defRPr/>
                </a:pPr>
                <a:r>
                  <a:rPr lang="en-US"/>
                  <a:t>Percent of Schools</a:t>
                </a:r>
              </a:p>
            </c:rich>
          </c:tx>
          <c:layout>
            <c:manualLayout>
              <c:xMode val="edge"/>
              <c:yMode val="edge"/>
              <c:x val="8.771929824561403E-3"/>
              <c:y val="0.20057705552763352"/>
            </c:manualLayout>
          </c:layout>
          <c:overlay val="0"/>
        </c:title>
        <c:numFmt formatCode="General" sourceLinked="1"/>
        <c:majorTickMark val="out"/>
        <c:minorTickMark val="none"/>
        <c:tickLblPos val="nextTo"/>
        <c:crossAx val="259798144"/>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85022358316322"/>
          <c:y val="4.5162373771075223E-2"/>
          <c:w val="0.8571744677748615"/>
          <c:h val="0.71789781573913436"/>
        </c:manualLayout>
      </c:layout>
      <c:barChart>
        <c:barDir val="col"/>
        <c:grouping val="clustered"/>
        <c:varyColors val="0"/>
        <c:ser>
          <c:idx val="0"/>
          <c:order val="0"/>
          <c:tx>
            <c:strRef>
              <c:f>Sheet1!$B$1</c:f>
              <c:strCache>
                <c:ptCount val="1"/>
                <c:pt idx="0">
                  <c:v>Largest Schools</c:v>
                </c:pt>
              </c:strCache>
            </c:strRef>
          </c:tx>
          <c:invertIfNegative val="0"/>
          <c:dLbls>
            <c:showLegendKey val="0"/>
            <c:showVal val="1"/>
            <c:showCatName val="0"/>
            <c:showSerName val="0"/>
            <c:showPercent val="0"/>
            <c:showBubbleSize val="0"/>
            <c:showLeaderLines val="0"/>
          </c:dLbls>
          <c:cat>
            <c:strRef>
              <c:f>Sheet1!$A$2:$A$4</c:f>
              <c:strCache>
                <c:ptCount val="3"/>
                <c:pt idx="0">
                  <c:v>Workshops</c:v>
                </c:pt>
                <c:pt idx="1">
                  <c:v>Study Groups</c:v>
                </c:pt>
                <c:pt idx="2">
                  <c:v>One-on-One Coaching</c:v>
                </c:pt>
              </c:strCache>
            </c:strRef>
          </c:cat>
          <c:val>
            <c:numRef>
              <c:f>Sheet1!$B$2:$B$4</c:f>
              <c:numCache>
                <c:formatCode>General</c:formatCode>
                <c:ptCount val="3"/>
                <c:pt idx="0">
                  <c:v>73</c:v>
                </c:pt>
                <c:pt idx="1">
                  <c:v>69</c:v>
                </c:pt>
                <c:pt idx="2">
                  <c:v>54</c:v>
                </c:pt>
              </c:numCache>
            </c:numRef>
          </c:val>
        </c:ser>
        <c:ser>
          <c:idx val="1"/>
          <c:order val="1"/>
          <c:tx>
            <c:strRef>
              <c:f>Sheet1!$C$1</c:f>
              <c:strCache>
                <c:ptCount val="1"/>
                <c:pt idx="0">
                  <c:v>Third Group</c:v>
                </c:pt>
              </c:strCache>
            </c:strRef>
          </c:tx>
          <c:invertIfNegative val="0"/>
          <c:dLbls>
            <c:showLegendKey val="0"/>
            <c:showVal val="1"/>
            <c:showCatName val="0"/>
            <c:showSerName val="0"/>
            <c:showPercent val="0"/>
            <c:showBubbleSize val="0"/>
            <c:showLeaderLines val="0"/>
          </c:dLbls>
          <c:cat>
            <c:strRef>
              <c:f>Sheet1!$A$2:$A$4</c:f>
              <c:strCache>
                <c:ptCount val="3"/>
                <c:pt idx="0">
                  <c:v>Workshops</c:v>
                </c:pt>
                <c:pt idx="1">
                  <c:v>Study Groups</c:v>
                </c:pt>
                <c:pt idx="2">
                  <c:v>One-on-One Coaching</c:v>
                </c:pt>
              </c:strCache>
            </c:strRef>
          </c:cat>
          <c:val>
            <c:numRef>
              <c:f>Sheet1!$C$2:$C$4</c:f>
              <c:numCache>
                <c:formatCode>General</c:formatCode>
                <c:ptCount val="3"/>
                <c:pt idx="0">
                  <c:v>69</c:v>
                </c:pt>
                <c:pt idx="1">
                  <c:v>56</c:v>
                </c:pt>
                <c:pt idx="2">
                  <c:v>44</c:v>
                </c:pt>
              </c:numCache>
            </c:numRef>
          </c:val>
        </c:ser>
        <c:ser>
          <c:idx val="2"/>
          <c:order val="2"/>
          <c:tx>
            <c:strRef>
              <c:f>Sheet1!$D$1</c:f>
              <c:strCache>
                <c:ptCount val="1"/>
                <c:pt idx="0">
                  <c:v>Second Group</c:v>
                </c:pt>
              </c:strCache>
            </c:strRef>
          </c:tx>
          <c:invertIfNegative val="0"/>
          <c:dLbls>
            <c:showLegendKey val="0"/>
            <c:showVal val="1"/>
            <c:showCatName val="0"/>
            <c:showSerName val="0"/>
            <c:showPercent val="0"/>
            <c:showBubbleSize val="0"/>
            <c:showLeaderLines val="0"/>
          </c:dLbls>
          <c:cat>
            <c:strRef>
              <c:f>Sheet1!$A$2:$A$4</c:f>
              <c:strCache>
                <c:ptCount val="3"/>
                <c:pt idx="0">
                  <c:v>Workshops</c:v>
                </c:pt>
                <c:pt idx="1">
                  <c:v>Study Groups</c:v>
                </c:pt>
                <c:pt idx="2">
                  <c:v>One-on-One Coaching</c:v>
                </c:pt>
              </c:strCache>
            </c:strRef>
          </c:cat>
          <c:val>
            <c:numRef>
              <c:f>Sheet1!$D$2:$D$4</c:f>
              <c:numCache>
                <c:formatCode>General</c:formatCode>
                <c:ptCount val="3"/>
                <c:pt idx="0">
                  <c:v>67</c:v>
                </c:pt>
                <c:pt idx="1">
                  <c:v>61</c:v>
                </c:pt>
                <c:pt idx="2">
                  <c:v>40</c:v>
                </c:pt>
              </c:numCache>
            </c:numRef>
          </c:val>
        </c:ser>
        <c:ser>
          <c:idx val="3"/>
          <c:order val="3"/>
          <c:tx>
            <c:strRef>
              <c:f>Sheet1!$E$1</c:f>
              <c:strCache>
                <c:ptCount val="1"/>
                <c:pt idx="0">
                  <c:v>Smallest Schools</c:v>
                </c:pt>
              </c:strCache>
            </c:strRef>
          </c:tx>
          <c:invertIfNegative val="0"/>
          <c:dLbls>
            <c:showLegendKey val="0"/>
            <c:showVal val="1"/>
            <c:showCatName val="0"/>
            <c:showSerName val="0"/>
            <c:showPercent val="0"/>
            <c:showBubbleSize val="0"/>
            <c:showLeaderLines val="0"/>
          </c:dLbls>
          <c:cat>
            <c:strRef>
              <c:f>Sheet1!$A$2:$A$4</c:f>
              <c:strCache>
                <c:ptCount val="3"/>
                <c:pt idx="0">
                  <c:v>Workshops</c:v>
                </c:pt>
                <c:pt idx="1">
                  <c:v>Study Groups</c:v>
                </c:pt>
                <c:pt idx="2">
                  <c:v>One-on-One Coaching</c:v>
                </c:pt>
              </c:strCache>
            </c:strRef>
          </c:cat>
          <c:val>
            <c:numRef>
              <c:f>Sheet1!$E$2:$E$4</c:f>
              <c:numCache>
                <c:formatCode>General</c:formatCode>
                <c:ptCount val="3"/>
                <c:pt idx="0">
                  <c:v>56</c:v>
                </c:pt>
                <c:pt idx="1">
                  <c:v>46</c:v>
                </c:pt>
                <c:pt idx="2">
                  <c:v>26</c:v>
                </c:pt>
              </c:numCache>
            </c:numRef>
          </c:val>
        </c:ser>
        <c:dLbls>
          <c:showLegendKey val="0"/>
          <c:showVal val="0"/>
          <c:showCatName val="0"/>
          <c:showSerName val="0"/>
          <c:showPercent val="0"/>
          <c:showBubbleSize val="0"/>
        </c:dLbls>
        <c:gapWidth val="150"/>
        <c:axId val="259863296"/>
        <c:axId val="259864832"/>
      </c:barChart>
      <c:catAx>
        <c:axId val="259863296"/>
        <c:scaling>
          <c:orientation val="minMax"/>
        </c:scaling>
        <c:delete val="0"/>
        <c:axPos val="b"/>
        <c:majorTickMark val="out"/>
        <c:minorTickMark val="none"/>
        <c:tickLblPos val="nextTo"/>
        <c:crossAx val="259864832"/>
        <c:crosses val="autoZero"/>
        <c:auto val="1"/>
        <c:lblAlgn val="ctr"/>
        <c:lblOffset val="100"/>
        <c:noMultiLvlLbl val="0"/>
      </c:catAx>
      <c:valAx>
        <c:axId val="259864832"/>
        <c:scaling>
          <c:orientation val="minMax"/>
          <c:max val="100"/>
        </c:scaling>
        <c:delete val="0"/>
        <c:axPos val="l"/>
        <c:title>
          <c:tx>
            <c:rich>
              <a:bodyPr rot="-5400000" vert="horz"/>
              <a:lstStyle/>
              <a:p>
                <a:pPr>
                  <a:defRPr/>
                </a:pPr>
                <a:r>
                  <a:rPr lang="en-US"/>
                  <a:t>Percent of Schools</a:t>
                </a:r>
              </a:p>
            </c:rich>
          </c:tx>
          <c:layout/>
          <c:overlay val="0"/>
        </c:title>
        <c:numFmt formatCode="General" sourceLinked="1"/>
        <c:majorTickMark val="out"/>
        <c:minorTickMark val="none"/>
        <c:tickLblPos val="nextTo"/>
        <c:crossAx val="259863296"/>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22059395353359"/>
          <c:y val="0.10082716274704073"/>
          <c:w val="0.8571744677748615"/>
          <c:h val="0.62626040743251465"/>
        </c:manualLayout>
      </c:layout>
      <c:barChart>
        <c:barDir val="col"/>
        <c:grouping val="clustered"/>
        <c:varyColors val="0"/>
        <c:ser>
          <c:idx val="0"/>
          <c:order val="0"/>
          <c:tx>
            <c:strRef>
              <c:f>Sheet1!$B$1</c:f>
              <c:strCache>
                <c:ptCount val="1"/>
                <c:pt idx="0">
                  <c:v>Rural</c:v>
                </c:pt>
              </c:strCache>
            </c:strRef>
          </c:tx>
          <c:invertIfNegative val="0"/>
          <c:dLbls>
            <c:showLegendKey val="0"/>
            <c:showVal val="1"/>
            <c:showCatName val="0"/>
            <c:showSerName val="0"/>
            <c:showPercent val="0"/>
            <c:showBubbleSize val="0"/>
            <c:showLeaderLines val="0"/>
          </c:dLbls>
          <c:cat>
            <c:strRef>
              <c:f>Sheet1!$A$2:$A$4</c:f>
              <c:strCache>
                <c:ptCount val="3"/>
                <c:pt idx="0">
                  <c:v>Workshops</c:v>
                </c:pt>
                <c:pt idx="1">
                  <c:v>Study Groups</c:v>
                </c:pt>
                <c:pt idx="2">
                  <c:v>One-on-One Coaching</c:v>
                </c:pt>
              </c:strCache>
            </c:strRef>
          </c:cat>
          <c:val>
            <c:numRef>
              <c:f>Sheet1!$B$2:$B$4</c:f>
              <c:numCache>
                <c:formatCode>General</c:formatCode>
                <c:ptCount val="3"/>
                <c:pt idx="0">
                  <c:v>62</c:v>
                </c:pt>
                <c:pt idx="1">
                  <c:v>56</c:v>
                </c:pt>
                <c:pt idx="2">
                  <c:v>25</c:v>
                </c:pt>
              </c:numCache>
            </c:numRef>
          </c:val>
        </c:ser>
        <c:ser>
          <c:idx val="1"/>
          <c:order val="1"/>
          <c:tx>
            <c:strRef>
              <c:f>Sheet1!$C$1</c:f>
              <c:strCache>
                <c:ptCount val="1"/>
                <c:pt idx="0">
                  <c:v>Suburban</c:v>
                </c:pt>
              </c:strCache>
            </c:strRef>
          </c:tx>
          <c:invertIfNegative val="0"/>
          <c:dLbls>
            <c:showLegendKey val="0"/>
            <c:showVal val="1"/>
            <c:showCatName val="0"/>
            <c:showSerName val="0"/>
            <c:showPercent val="0"/>
            <c:showBubbleSize val="0"/>
            <c:showLeaderLines val="0"/>
          </c:dLbls>
          <c:cat>
            <c:strRef>
              <c:f>Sheet1!$A$2:$A$4</c:f>
              <c:strCache>
                <c:ptCount val="3"/>
                <c:pt idx="0">
                  <c:v>Workshops</c:v>
                </c:pt>
                <c:pt idx="1">
                  <c:v>Study Groups</c:v>
                </c:pt>
                <c:pt idx="2">
                  <c:v>One-on-One Coaching</c:v>
                </c:pt>
              </c:strCache>
            </c:strRef>
          </c:cat>
          <c:val>
            <c:numRef>
              <c:f>Sheet1!$C$2:$C$4</c:f>
              <c:numCache>
                <c:formatCode>General</c:formatCode>
                <c:ptCount val="3"/>
                <c:pt idx="0">
                  <c:v>63</c:v>
                </c:pt>
                <c:pt idx="1">
                  <c:v>62</c:v>
                </c:pt>
                <c:pt idx="2">
                  <c:v>43</c:v>
                </c:pt>
              </c:numCache>
            </c:numRef>
          </c:val>
        </c:ser>
        <c:ser>
          <c:idx val="2"/>
          <c:order val="2"/>
          <c:tx>
            <c:strRef>
              <c:f>Sheet1!$D$1</c:f>
              <c:strCache>
                <c:ptCount val="1"/>
                <c:pt idx="0">
                  <c:v>Urban</c:v>
                </c:pt>
              </c:strCache>
            </c:strRef>
          </c:tx>
          <c:invertIfNegative val="0"/>
          <c:dLbls>
            <c:showLegendKey val="0"/>
            <c:showVal val="1"/>
            <c:showCatName val="0"/>
            <c:showSerName val="0"/>
            <c:showPercent val="0"/>
            <c:showBubbleSize val="0"/>
            <c:showLeaderLines val="0"/>
          </c:dLbls>
          <c:cat>
            <c:strRef>
              <c:f>Sheet1!$A$2:$A$4</c:f>
              <c:strCache>
                <c:ptCount val="3"/>
                <c:pt idx="0">
                  <c:v>Workshops</c:v>
                </c:pt>
                <c:pt idx="1">
                  <c:v>Study Groups</c:v>
                </c:pt>
                <c:pt idx="2">
                  <c:v>One-on-One Coaching</c:v>
                </c:pt>
              </c:strCache>
            </c:strRef>
          </c:cat>
          <c:val>
            <c:numRef>
              <c:f>Sheet1!$D$2:$D$4</c:f>
              <c:numCache>
                <c:formatCode>General</c:formatCode>
                <c:ptCount val="3"/>
                <c:pt idx="0">
                  <c:v>75</c:v>
                </c:pt>
                <c:pt idx="1">
                  <c:v>53</c:v>
                </c:pt>
                <c:pt idx="2">
                  <c:v>51</c:v>
                </c:pt>
              </c:numCache>
            </c:numRef>
          </c:val>
        </c:ser>
        <c:dLbls>
          <c:showLegendKey val="0"/>
          <c:showVal val="0"/>
          <c:showCatName val="0"/>
          <c:showSerName val="0"/>
          <c:showPercent val="0"/>
          <c:showBubbleSize val="0"/>
        </c:dLbls>
        <c:gapWidth val="150"/>
        <c:axId val="266243456"/>
        <c:axId val="266261632"/>
      </c:barChart>
      <c:catAx>
        <c:axId val="266243456"/>
        <c:scaling>
          <c:orientation val="minMax"/>
        </c:scaling>
        <c:delete val="0"/>
        <c:axPos val="b"/>
        <c:majorTickMark val="out"/>
        <c:minorTickMark val="none"/>
        <c:tickLblPos val="nextTo"/>
        <c:crossAx val="266261632"/>
        <c:crosses val="autoZero"/>
        <c:auto val="1"/>
        <c:lblAlgn val="ctr"/>
        <c:lblOffset val="100"/>
        <c:noMultiLvlLbl val="0"/>
      </c:catAx>
      <c:valAx>
        <c:axId val="266261632"/>
        <c:scaling>
          <c:orientation val="minMax"/>
          <c:max val="100"/>
        </c:scaling>
        <c:delete val="0"/>
        <c:axPos val="l"/>
        <c:title>
          <c:tx>
            <c:rich>
              <a:bodyPr rot="-5400000" vert="horz"/>
              <a:lstStyle/>
              <a:p>
                <a:pPr>
                  <a:defRPr/>
                </a:pPr>
                <a:r>
                  <a:rPr lang="en-US"/>
                  <a:t>Percent of Schools</a:t>
                </a:r>
              </a:p>
            </c:rich>
          </c:tx>
          <c:layout/>
          <c:overlay val="0"/>
        </c:title>
        <c:numFmt formatCode="General" sourceLinked="1"/>
        <c:majorTickMark val="out"/>
        <c:minorTickMark val="none"/>
        <c:tickLblPos val="nextTo"/>
        <c:crossAx val="266243456"/>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Middle</c:v>
                </c:pt>
              </c:strCache>
            </c:strRef>
          </c:tx>
          <c:invertIfNegative val="0"/>
          <c:dLbls>
            <c:showLegendKey val="0"/>
            <c:showVal val="1"/>
            <c:showCatName val="0"/>
            <c:showSerName val="0"/>
            <c:showPercent val="0"/>
            <c:showBubbleSize val="0"/>
            <c:showLeaderLines val="0"/>
          </c:dLbls>
          <c:cat>
            <c:strRef>
              <c:f>Sheet1!$A$2:$A$7</c:f>
              <c:strCache>
                <c:ptCount val="6"/>
                <c:pt idx="0">
                  <c:v>Took a formal course for college credit</c:v>
                </c:pt>
                <c:pt idx="1">
                  <c:v>Attended a national, state, or regional mathematics teacher association meeting</c:v>
                </c:pt>
                <c:pt idx="2">
                  <c:v>Completed an online course/‌webinar</c:v>
                </c:pt>
                <c:pt idx="3">
                  <c:v>Received assistance from a formally designated coach/‌mentor </c:v>
                </c:pt>
                <c:pt idx="4">
                  <c:v>Participated in a professional learning community</c:v>
                </c:pt>
                <c:pt idx="5">
                  <c:v>Attended a professional development program/‌workshop</c:v>
                </c:pt>
              </c:strCache>
            </c:strRef>
          </c:cat>
          <c:val>
            <c:numRef>
              <c:f>Sheet1!$B$2:$B$7</c:f>
              <c:numCache>
                <c:formatCode>General</c:formatCode>
                <c:ptCount val="6"/>
                <c:pt idx="0">
                  <c:v>15</c:v>
                </c:pt>
                <c:pt idx="1">
                  <c:v>26</c:v>
                </c:pt>
                <c:pt idx="2">
                  <c:v>35</c:v>
                </c:pt>
                <c:pt idx="3">
                  <c:v>56</c:v>
                </c:pt>
                <c:pt idx="4">
                  <c:v>68</c:v>
                </c:pt>
                <c:pt idx="5">
                  <c:v>93</c:v>
                </c:pt>
              </c:numCache>
            </c:numRef>
          </c:val>
        </c:ser>
        <c:dLbls>
          <c:showLegendKey val="0"/>
          <c:showVal val="0"/>
          <c:showCatName val="0"/>
          <c:showSerName val="0"/>
          <c:showPercent val="0"/>
          <c:showBubbleSize val="0"/>
        </c:dLbls>
        <c:gapWidth val="150"/>
        <c:axId val="130862464"/>
        <c:axId val="130872448"/>
      </c:barChart>
      <c:catAx>
        <c:axId val="130862464"/>
        <c:scaling>
          <c:orientation val="minMax"/>
        </c:scaling>
        <c:delete val="0"/>
        <c:axPos val="l"/>
        <c:majorTickMark val="out"/>
        <c:minorTickMark val="none"/>
        <c:tickLblPos val="nextTo"/>
        <c:txPr>
          <a:bodyPr/>
          <a:lstStyle/>
          <a:p>
            <a:pPr>
              <a:defRPr sz="1600"/>
            </a:pPr>
            <a:endParaRPr lang="en-US"/>
          </a:p>
        </c:txPr>
        <c:crossAx val="130872448"/>
        <c:crosses val="autoZero"/>
        <c:auto val="1"/>
        <c:lblAlgn val="ctr"/>
        <c:lblOffset val="100"/>
        <c:noMultiLvlLbl val="0"/>
      </c:catAx>
      <c:valAx>
        <c:axId val="130872448"/>
        <c:scaling>
          <c:orientation val="minMax"/>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13086246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High </c:v>
                </c:pt>
              </c:strCache>
            </c:strRef>
          </c:tx>
          <c:invertIfNegative val="0"/>
          <c:dLbls>
            <c:showLegendKey val="0"/>
            <c:showVal val="1"/>
            <c:showCatName val="0"/>
            <c:showSerName val="0"/>
            <c:showPercent val="0"/>
            <c:showBubbleSize val="0"/>
            <c:showLeaderLines val="0"/>
          </c:dLbls>
          <c:cat>
            <c:strRef>
              <c:f>Sheet1!$A$2:$A$7</c:f>
              <c:strCache>
                <c:ptCount val="6"/>
                <c:pt idx="0">
                  <c:v>Took a formal course for college credit</c:v>
                </c:pt>
                <c:pt idx="1">
                  <c:v>Completed an online course/‌webinar</c:v>
                </c:pt>
                <c:pt idx="2">
                  <c:v>Attended a national, state, or regional mathematics teacher association meeting</c:v>
                </c:pt>
                <c:pt idx="3">
                  <c:v>Received feedback from a formally designated coach/‌mentor </c:v>
                </c:pt>
                <c:pt idx="4">
                  <c:v>Participated in a professional learning community</c:v>
                </c:pt>
                <c:pt idx="5">
                  <c:v>Attended a professional development program/‌workshop</c:v>
                </c:pt>
              </c:strCache>
            </c:strRef>
          </c:cat>
          <c:val>
            <c:numRef>
              <c:f>Sheet1!$B$2:$B$7</c:f>
              <c:numCache>
                <c:formatCode>General</c:formatCode>
                <c:ptCount val="6"/>
                <c:pt idx="0">
                  <c:v>19</c:v>
                </c:pt>
                <c:pt idx="1">
                  <c:v>32</c:v>
                </c:pt>
                <c:pt idx="2">
                  <c:v>34</c:v>
                </c:pt>
                <c:pt idx="3">
                  <c:v>44</c:v>
                </c:pt>
                <c:pt idx="4">
                  <c:v>64</c:v>
                </c:pt>
                <c:pt idx="5">
                  <c:v>91</c:v>
                </c:pt>
              </c:numCache>
            </c:numRef>
          </c:val>
        </c:ser>
        <c:dLbls>
          <c:showLegendKey val="0"/>
          <c:showVal val="0"/>
          <c:showCatName val="0"/>
          <c:showSerName val="0"/>
          <c:showPercent val="0"/>
          <c:showBubbleSize val="0"/>
        </c:dLbls>
        <c:gapWidth val="150"/>
        <c:axId val="130510208"/>
        <c:axId val="130622592"/>
      </c:barChart>
      <c:catAx>
        <c:axId val="130510208"/>
        <c:scaling>
          <c:orientation val="minMax"/>
        </c:scaling>
        <c:delete val="0"/>
        <c:axPos val="l"/>
        <c:majorTickMark val="out"/>
        <c:minorTickMark val="none"/>
        <c:tickLblPos val="nextTo"/>
        <c:txPr>
          <a:bodyPr/>
          <a:lstStyle/>
          <a:p>
            <a:pPr>
              <a:defRPr sz="1600"/>
            </a:pPr>
            <a:endParaRPr lang="en-US"/>
          </a:p>
        </c:txPr>
        <c:crossAx val="130622592"/>
        <c:crosses val="autoZero"/>
        <c:auto val="1"/>
        <c:lblAlgn val="ctr"/>
        <c:lblOffset val="100"/>
        <c:noMultiLvlLbl val="0"/>
      </c:catAx>
      <c:valAx>
        <c:axId val="130622592"/>
        <c:scaling>
          <c:orientation val="minMax"/>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130510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Elementary</c:v>
                </c:pt>
              </c:strCache>
            </c:strRef>
          </c:tx>
          <c:invertIfNegative val="0"/>
          <c:dLbls>
            <c:showLegendKey val="0"/>
            <c:showVal val="1"/>
            <c:showCatName val="0"/>
            <c:showSerName val="0"/>
            <c:showPercent val="0"/>
            <c:showBubbleSize val="0"/>
            <c:showLeaderLines val="0"/>
          </c:dLbls>
          <c:cat>
            <c:strRef>
              <c:f>Sheet1!$A$2:$A$8</c:f>
              <c:strCache>
                <c:ptCount val="7"/>
                <c:pt idx="0">
                  <c:v>Had opportunities to rehearse instructional practices</c:v>
                </c:pt>
                <c:pt idx="1">
                  <c:v>Had opportunities to apply what they learned in classroom, then come back to discuss in PD</c:v>
                </c:pt>
                <c:pt idx="2">
                  <c:v>Had opportunities to examine classroom artifacts </c:v>
                </c:pt>
                <c:pt idx="3">
                  <c:v>Had opportunities to engage in mathematics investigations</c:v>
                </c:pt>
                <c:pt idx="4">
                  <c:v>Had opportunities to experience lessons as students would</c:v>
                </c:pt>
                <c:pt idx="5">
                  <c:v>Worked closely with teachers of same grade/subject whether or not from same school</c:v>
                </c:pt>
                <c:pt idx="6">
                  <c:v>Worked closely with teachers from same school</c:v>
                </c:pt>
              </c:strCache>
            </c:strRef>
          </c:cat>
          <c:val>
            <c:numRef>
              <c:f>Sheet1!$B$2:$B$8</c:f>
              <c:numCache>
                <c:formatCode>General</c:formatCode>
                <c:ptCount val="7"/>
                <c:pt idx="0">
                  <c:v>35</c:v>
                </c:pt>
                <c:pt idx="1">
                  <c:v>44</c:v>
                </c:pt>
                <c:pt idx="2">
                  <c:v>46</c:v>
                </c:pt>
                <c:pt idx="3">
                  <c:v>46</c:v>
                </c:pt>
                <c:pt idx="4">
                  <c:v>48</c:v>
                </c:pt>
                <c:pt idx="5">
                  <c:v>56</c:v>
                </c:pt>
                <c:pt idx="6">
                  <c:v>69</c:v>
                </c:pt>
              </c:numCache>
            </c:numRef>
          </c:val>
        </c:ser>
        <c:dLbls>
          <c:showLegendKey val="0"/>
          <c:showVal val="0"/>
          <c:showCatName val="0"/>
          <c:showSerName val="0"/>
          <c:showPercent val="0"/>
          <c:showBubbleSize val="0"/>
        </c:dLbls>
        <c:gapWidth val="150"/>
        <c:axId val="130705664"/>
        <c:axId val="130707456"/>
      </c:barChart>
      <c:catAx>
        <c:axId val="130705664"/>
        <c:scaling>
          <c:orientation val="minMax"/>
        </c:scaling>
        <c:delete val="0"/>
        <c:axPos val="l"/>
        <c:majorTickMark val="out"/>
        <c:minorTickMark val="none"/>
        <c:tickLblPos val="nextTo"/>
        <c:txPr>
          <a:bodyPr/>
          <a:lstStyle/>
          <a:p>
            <a:pPr>
              <a:defRPr sz="1600"/>
            </a:pPr>
            <a:endParaRPr lang="en-US"/>
          </a:p>
        </c:txPr>
        <c:crossAx val="130707456"/>
        <c:crosses val="autoZero"/>
        <c:auto val="1"/>
        <c:lblAlgn val="ctr"/>
        <c:lblOffset val="100"/>
        <c:noMultiLvlLbl val="0"/>
      </c:catAx>
      <c:valAx>
        <c:axId val="130707456"/>
        <c:scaling>
          <c:orientation val="minMax"/>
          <c:max val="10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13070566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Middle</c:v>
                </c:pt>
              </c:strCache>
            </c:strRef>
          </c:tx>
          <c:invertIfNegative val="0"/>
          <c:dLbls>
            <c:showLegendKey val="0"/>
            <c:showVal val="1"/>
            <c:showCatName val="0"/>
            <c:showSerName val="0"/>
            <c:showPercent val="0"/>
            <c:showBubbleSize val="0"/>
            <c:showLeaderLines val="0"/>
          </c:dLbls>
          <c:cat>
            <c:strRef>
              <c:f>Sheet1!$A$2:$A$8</c:f>
              <c:strCache>
                <c:ptCount val="7"/>
                <c:pt idx="0">
                  <c:v>Had opportunities to rehearse instructional practices</c:v>
                </c:pt>
                <c:pt idx="1">
                  <c:v>Had opportunities to experience lessons as students would</c:v>
                </c:pt>
                <c:pt idx="2">
                  <c:v>Had opportunities to apply what they learned in classroom, then come back to discuss in PD</c:v>
                </c:pt>
                <c:pt idx="3">
                  <c:v>Had opportunities to engage in mathematics investigations</c:v>
                </c:pt>
                <c:pt idx="4">
                  <c:v>Had opportunities to examine classroom artifacts </c:v>
                </c:pt>
                <c:pt idx="5">
                  <c:v>Worked with teachers of same grade/subject whether or not from same school</c:v>
                </c:pt>
                <c:pt idx="6">
                  <c:v>Worked with teachers from same school</c:v>
                </c:pt>
              </c:strCache>
            </c:strRef>
          </c:cat>
          <c:val>
            <c:numRef>
              <c:f>Sheet1!$B$2:$B$8</c:f>
              <c:numCache>
                <c:formatCode>General</c:formatCode>
                <c:ptCount val="7"/>
                <c:pt idx="0">
                  <c:v>34</c:v>
                </c:pt>
                <c:pt idx="1">
                  <c:v>45</c:v>
                </c:pt>
                <c:pt idx="2">
                  <c:v>46</c:v>
                </c:pt>
                <c:pt idx="3">
                  <c:v>47</c:v>
                </c:pt>
                <c:pt idx="4">
                  <c:v>49</c:v>
                </c:pt>
                <c:pt idx="5">
                  <c:v>58</c:v>
                </c:pt>
                <c:pt idx="6">
                  <c:v>72</c:v>
                </c:pt>
              </c:numCache>
            </c:numRef>
          </c:val>
        </c:ser>
        <c:dLbls>
          <c:showLegendKey val="0"/>
          <c:showVal val="0"/>
          <c:showCatName val="0"/>
          <c:showSerName val="0"/>
          <c:showPercent val="0"/>
          <c:showBubbleSize val="0"/>
        </c:dLbls>
        <c:gapWidth val="150"/>
        <c:axId val="130783488"/>
        <c:axId val="130797568"/>
      </c:barChart>
      <c:catAx>
        <c:axId val="130783488"/>
        <c:scaling>
          <c:orientation val="minMax"/>
        </c:scaling>
        <c:delete val="0"/>
        <c:axPos val="l"/>
        <c:majorTickMark val="out"/>
        <c:minorTickMark val="none"/>
        <c:tickLblPos val="nextTo"/>
        <c:txPr>
          <a:bodyPr/>
          <a:lstStyle/>
          <a:p>
            <a:pPr>
              <a:defRPr sz="1600"/>
            </a:pPr>
            <a:endParaRPr lang="en-US"/>
          </a:p>
        </c:txPr>
        <c:crossAx val="130797568"/>
        <c:crosses val="autoZero"/>
        <c:auto val="1"/>
        <c:lblAlgn val="ctr"/>
        <c:lblOffset val="100"/>
        <c:noMultiLvlLbl val="0"/>
      </c:catAx>
      <c:valAx>
        <c:axId val="130797568"/>
        <c:scaling>
          <c:orientation val="minMax"/>
          <c:max val="10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13078348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High</c:v>
                </c:pt>
              </c:strCache>
            </c:strRef>
          </c:tx>
          <c:invertIfNegative val="0"/>
          <c:dLbls>
            <c:showLegendKey val="0"/>
            <c:showVal val="1"/>
            <c:showCatName val="0"/>
            <c:showSerName val="0"/>
            <c:showPercent val="0"/>
            <c:showBubbleSize val="0"/>
            <c:showLeaderLines val="0"/>
          </c:dLbls>
          <c:cat>
            <c:strRef>
              <c:f>Sheet1!$A$2:$A$8</c:f>
              <c:strCache>
                <c:ptCount val="7"/>
                <c:pt idx="0">
                  <c:v>Had opportunities to rehearse instructional practices</c:v>
                </c:pt>
                <c:pt idx="1">
                  <c:v>Had opportunities to experience lessons as students would</c:v>
                </c:pt>
                <c:pt idx="2">
                  <c:v>Had opportunities to engage in mathematics investigations</c:v>
                </c:pt>
                <c:pt idx="3">
                  <c:v>Had opportunities to examine classroom artifacts </c:v>
                </c:pt>
                <c:pt idx="4">
                  <c:v>Had opportunities to apply what they learned in classroom, then come back to discuss in PD</c:v>
                </c:pt>
                <c:pt idx="5">
                  <c:v>Worked with teachers of same grade/subject whether or not from same school</c:v>
                </c:pt>
                <c:pt idx="6">
                  <c:v>Worked with teachers from same school</c:v>
                </c:pt>
              </c:strCache>
            </c:strRef>
          </c:cat>
          <c:val>
            <c:numRef>
              <c:f>Sheet1!$B$2:$B$8</c:f>
              <c:numCache>
                <c:formatCode>General</c:formatCode>
                <c:ptCount val="7"/>
                <c:pt idx="0">
                  <c:v>32</c:v>
                </c:pt>
                <c:pt idx="1">
                  <c:v>42</c:v>
                </c:pt>
                <c:pt idx="2">
                  <c:v>43</c:v>
                </c:pt>
                <c:pt idx="3">
                  <c:v>44</c:v>
                </c:pt>
                <c:pt idx="4">
                  <c:v>46</c:v>
                </c:pt>
                <c:pt idx="5">
                  <c:v>57</c:v>
                </c:pt>
                <c:pt idx="6">
                  <c:v>67</c:v>
                </c:pt>
              </c:numCache>
            </c:numRef>
          </c:val>
        </c:ser>
        <c:dLbls>
          <c:showLegendKey val="0"/>
          <c:showVal val="0"/>
          <c:showCatName val="0"/>
          <c:showSerName val="0"/>
          <c:showPercent val="0"/>
          <c:showBubbleSize val="0"/>
        </c:dLbls>
        <c:gapWidth val="150"/>
        <c:axId val="130582784"/>
        <c:axId val="130600960"/>
      </c:barChart>
      <c:catAx>
        <c:axId val="130582784"/>
        <c:scaling>
          <c:orientation val="minMax"/>
        </c:scaling>
        <c:delete val="0"/>
        <c:axPos val="l"/>
        <c:majorTickMark val="out"/>
        <c:minorTickMark val="none"/>
        <c:tickLblPos val="nextTo"/>
        <c:txPr>
          <a:bodyPr/>
          <a:lstStyle/>
          <a:p>
            <a:pPr>
              <a:defRPr sz="1600"/>
            </a:pPr>
            <a:endParaRPr lang="en-US"/>
          </a:p>
        </c:txPr>
        <c:crossAx val="130600960"/>
        <c:crosses val="autoZero"/>
        <c:auto val="1"/>
        <c:lblAlgn val="ctr"/>
        <c:lblOffset val="100"/>
        <c:noMultiLvlLbl val="0"/>
      </c:catAx>
      <c:valAx>
        <c:axId val="130600960"/>
        <c:scaling>
          <c:orientation val="minMax"/>
          <c:max val="10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13058278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2940C9-427D-4A0A-98D4-22E737AFB3C6}" type="datetimeFigureOut">
              <a:rPr lang="en-US" smtClean="0"/>
              <a:t>6/3/2019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457189-2524-420E-B3F5-7FC498A7B8A5}" type="slidenum">
              <a:rPr lang="en-US" smtClean="0"/>
              <a:t>‹#›</a:t>
            </a:fld>
            <a:endParaRPr lang="en-US"/>
          </a:p>
        </p:txBody>
      </p:sp>
    </p:spTree>
    <p:extLst>
      <p:ext uri="{BB962C8B-B14F-4D97-AF65-F5344CB8AC3E}">
        <p14:creationId xmlns:p14="http://schemas.microsoft.com/office/powerpoint/2010/main" val="3085606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8A4DB-74D9-4B43-9EFB-8340370A0D69}" type="slidenum">
              <a:rPr lang="en-US" smtClean="0"/>
              <a:t>2</a:t>
            </a:fld>
            <a:endParaRPr lang="en-US"/>
          </a:p>
        </p:txBody>
      </p:sp>
    </p:spTree>
    <p:extLst>
      <p:ext uri="{BB962C8B-B14F-4D97-AF65-F5344CB8AC3E}">
        <p14:creationId xmlns:p14="http://schemas.microsoft.com/office/powerpoint/2010/main" val="1989792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97301"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Only mathematics teachers indicating that they participated in mathematics-focused professional development in the last three years are included in these analyses.</a:t>
            </a:r>
            <a:endParaRPr lang="en-US" dirty="0" smtClean="0"/>
          </a:p>
          <a:p>
            <a:pPr defTabSz="897301">
              <a:defRPr/>
            </a:pPr>
            <a:endParaRPr lang="en-US" dirty="0" smtClean="0"/>
          </a:p>
          <a:p>
            <a:pPr defTabSz="897301">
              <a:defRPr/>
            </a:pPr>
            <a:r>
              <a:rPr lang="en-US" dirty="0" smtClean="0"/>
              <a:t>Note: Each grade-level chart is sorted independently; consequently items may appear in different orders.</a:t>
            </a:r>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11</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97301"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Only mathematics teachers indicating that they participated in mathematics-focused professional development in the last three years are included in these analyses.</a:t>
            </a:r>
            <a:endParaRPr lang="en-US" dirty="0" smtClean="0"/>
          </a:p>
          <a:p>
            <a:pPr defTabSz="897301">
              <a:defRPr/>
            </a:pPr>
            <a:endParaRPr lang="en-US" dirty="0" smtClean="0"/>
          </a:p>
          <a:p>
            <a:pPr defTabSz="897301">
              <a:defRPr/>
            </a:pPr>
            <a:r>
              <a:rPr lang="en-US" dirty="0" smtClean="0"/>
              <a:t>Note: Each grade-level chart is sorted independently; consequently items may appear in different orders.</a:t>
            </a:r>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12</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3.6, p. 53 in Technical Report</a:t>
            </a:r>
          </a:p>
          <a:p>
            <a:endParaRPr lang="en-US" dirty="0" smtClean="0"/>
          </a:p>
          <a:p>
            <a:r>
              <a:rPr lang="en-US" b="1" dirty="0"/>
              <a:t>This slide shows data </a:t>
            </a:r>
            <a:r>
              <a:rPr lang="en-US" b="1" dirty="0" smtClean="0"/>
              <a:t>from an </a:t>
            </a:r>
            <a:r>
              <a:rPr lang="en-US" b="1" dirty="0"/>
              <a:t>individual </a:t>
            </a:r>
            <a:r>
              <a:rPr lang="en-US" b="1" dirty="0" smtClean="0"/>
              <a:t>item. </a:t>
            </a:r>
            <a:endParaRPr lang="en-US" dirty="0"/>
          </a:p>
          <a:p>
            <a:r>
              <a:rPr lang="en-US" dirty="0"/>
              <a:t> </a:t>
            </a:r>
          </a:p>
          <a:p>
            <a:r>
              <a:rPr lang="en-US" dirty="0"/>
              <a:t>Mathematics Teacher Questionnaire</a:t>
            </a:r>
          </a:p>
          <a:p>
            <a:pPr marL="0" marR="0" lvl="0" indent="0" algn="l" defTabSz="914350" rtl="0" eaLnBrk="1" fontAlgn="auto" latinLnBrk="0" hangingPunct="1">
              <a:lnSpc>
                <a:spcPct val="100000"/>
              </a:lnSpc>
              <a:spcBef>
                <a:spcPts val="0"/>
              </a:spcBef>
              <a:spcAft>
                <a:spcPts val="0"/>
              </a:spcAft>
              <a:buClrTx/>
              <a:buSzTx/>
              <a:buFontTx/>
              <a:buNone/>
              <a:tabLst/>
              <a:defRPr/>
            </a:pPr>
            <a:r>
              <a:rPr lang="en-US" b="0" dirty="0" smtClean="0"/>
              <a:t>Q21. </a:t>
            </a:r>
            <a:r>
              <a:rPr lang="en-US" sz="1200" b="0" kern="1200" dirty="0" smtClean="0">
                <a:solidFill>
                  <a:schemeClr val="tx1"/>
                </a:solidFill>
                <a:effectLst/>
                <a:latin typeface="+mn-lt"/>
                <a:ea typeface="+mn-ea"/>
                <a:cs typeface="+mn-cs"/>
              </a:rPr>
              <a:t>Considering all of your mathematics-related professional development in the last 3 years, to what extent does each of the following describe your experiences? [Select one on each row.]</a:t>
            </a:r>
            <a:r>
              <a:rPr lang="en-US" b="0" dirty="0" smtClean="0"/>
              <a:t>(</a:t>
            </a:r>
            <a:r>
              <a:rPr lang="en-US" b="0" dirty="0"/>
              <a:t>Response Options: [1] Not at all, [2] 2 of 5, [3] Somewhat, [4] 4 of 5, [5] To a great extent)</a:t>
            </a:r>
          </a:p>
          <a:p>
            <a:pPr marL="685800" lvl="1" indent="-228600">
              <a:buFont typeface="+mj-lt"/>
              <a:buAutoNum type="alphaLcPeriod"/>
            </a:pPr>
            <a:r>
              <a:rPr lang="en-US" sz="1200" kern="1200" dirty="0" smtClean="0">
                <a:solidFill>
                  <a:schemeClr val="tx1"/>
                </a:solidFill>
                <a:effectLst/>
                <a:latin typeface="+mn-lt"/>
                <a:ea typeface="+mn-ea"/>
                <a:cs typeface="+mn-cs"/>
              </a:rPr>
              <a:t>I had opportunities to engage in mathematics investigations.</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I had opportunities to experience lessons, as my students would, from the textbook/units I use in my classroom.</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I had opportunities to examine classroom artifacts (for example: student work samples, videos of classroom instruction).</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I had opportunities to rehearse instructional practices during the professional development (meaning: try out, receive feedback, and reflect on those practices).</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I had opportunities to apply what I learned to my classroom and then come back and talk about it as part of the professional development.</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I worked closely with other teachers from my school.</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I worked closely with other teachers who taught the same grade and/or subject whether or not they were from my school.</a:t>
            </a:r>
            <a:endParaRPr lang="en-US" sz="2000" kern="1200" dirty="0" smtClean="0">
              <a:solidFill>
                <a:schemeClr val="tx1"/>
              </a:solidFill>
              <a:effectLst/>
              <a:latin typeface="+mn-lt"/>
              <a:ea typeface="+mn-ea"/>
              <a:cs typeface="+mn-cs"/>
            </a:endParaRPr>
          </a:p>
          <a:p>
            <a:endParaRPr lang="en-US" dirty="0"/>
          </a:p>
          <a:p>
            <a:r>
              <a:rPr lang="en-US" dirty="0"/>
              <a:t>The numbers in parentheses are standard errors.</a:t>
            </a:r>
          </a:p>
          <a:p>
            <a:r>
              <a:rPr lang="en-US" dirty="0"/>
              <a:t> </a:t>
            </a:r>
          </a:p>
          <a:p>
            <a:r>
              <a:rPr lang="en-US" b="1" dirty="0"/>
              <a:t>Findings Highlighted in Technical Report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sz="1200" kern="1200" dirty="0" smtClean="0">
                <a:solidFill>
                  <a:schemeClr val="tx1"/>
                </a:solidFill>
                <a:effectLst/>
                <a:latin typeface="+mn-lt"/>
                <a:ea typeface="+mn-ea"/>
                <a:cs typeface="+mn-cs"/>
              </a:rPr>
              <a:t>Similar to science, the most prevalent characteristic of mathematics-focused professional development is working closely with other mathematics teachers, whereas having opportunities to rehearse instructional practices during the professional development is a far less likely activity (see Table 3.6).  Roughly 40–50 percent of mathematics teachers have had opportunities in their professional development to apply what they learned in their classroom and then come back and talk about it, examine classroom artifacts, engage in mathematics investigations, and experience lessons as their students would from the textbooks/‌units they use in their classroom.”</a:t>
            </a:r>
          </a:p>
        </p:txBody>
      </p:sp>
      <p:sp>
        <p:nvSpPr>
          <p:cNvPr id="4" name="Slide Number Placeholder 3"/>
          <p:cNvSpPr>
            <a:spLocks noGrp="1"/>
          </p:cNvSpPr>
          <p:nvPr>
            <p:ph type="sldNum" sz="quarter" idx="10"/>
          </p:nvPr>
        </p:nvSpPr>
        <p:spPr/>
        <p:txBody>
          <a:bodyPr/>
          <a:lstStyle/>
          <a:p>
            <a:fld id="{B472F11F-6199-4934-A1DC-A9FDDA9F712C}" type="slidenum">
              <a:rPr lang="en-US" smtClean="0"/>
              <a:t>13</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Substantial Extent</a:t>
            </a:r>
            <a:r>
              <a:rPr lang="en-US" baseline="0" dirty="0" smtClean="0"/>
              <a:t> i</a:t>
            </a:r>
            <a:r>
              <a:rPr lang="en-US" dirty="0" smtClean="0"/>
              <a:t>ncludes teachers that selected</a:t>
            </a:r>
            <a:r>
              <a:rPr lang="en-US" baseline="0" dirty="0" smtClean="0"/>
              <a:t> “4 of 5” or “to a great extent” </a:t>
            </a:r>
            <a:r>
              <a:rPr lang="en-US" dirty="0" smtClean="0"/>
              <a:t>on a 5-point scale with the options of “not at all,” “2 of 5,” “somewhat,” “4 of 5,” and “to a great extent.”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Only mathematics teachers indicating that they participated in mathematics-focused professional development in the last three years are included in these analyses.</a:t>
            </a:r>
            <a:endParaRPr lang="en-US" dirty="0" smtClean="0"/>
          </a:p>
          <a:p>
            <a:endParaRPr lang="en-US" dirty="0" smtClean="0"/>
          </a:p>
          <a:p>
            <a:pPr defTabSz="897301">
              <a:defRPr/>
            </a:pPr>
            <a:r>
              <a:rPr lang="en-US" dirty="0" smtClean="0"/>
              <a:t>Note: Each grade-level chart is sorted independently; consequently items may appear in different orders.</a:t>
            </a:r>
          </a:p>
          <a:p>
            <a:pPr defTabSz="897301">
              <a:defRPr/>
            </a:pPr>
            <a:endParaRPr lang="en-US" dirty="0" smtClean="0"/>
          </a:p>
          <a:p>
            <a:pPr defTabSz="897301">
              <a:defRPr/>
            </a:pPr>
            <a:r>
              <a:rPr lang="en-US" dirty="0" smtClean="0"/>
              <a:t>PD is short</a:t>
            </a:r>
            <a:r>
              <a:rPr lang="en-US" baseline="0" dirty="0" smtClean="0"/>
              <a:t> for professional development.</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14</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Substantial Extent</a:t>
            </a:r>
            <a:r>
              <a:rPr lang="en-US" baseline="0" dirty="0" smtClean="0"/>
              <a:t> i</a:t>
            </a:r>
            <a:r>
              <a:rPr lang="en-US" dirty="0" smtClean="0"/>
              <a:t>ncludes teachers that selected</a:t>
            </a:r>
            <a:r>
              <a:rPr lang="en-US" baseline="0" dirty="0" smtClean="0"/>
              <a:t> “4 of 5” or “to a great extent” </a:t>
            </a:r>
            <a:r>
              <a:rPr lang="en-US" dirty="0" smtClean="0"/>
              <a:t>on a 5-point scale with the options of “not at all,” “2 of 5,” “somewhat,” “4 of 5,” and “to a great extent.”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Only mathematics teachers indicating that they participated in mathematics-focused professional development in the last three years are included in these analyses.</a:t>
            </a:r>
            <a:endParaRPr lang="en-US" dirty="0" smtClean="0"/>
          </a:p>
          <a:p>
            <a:endParaRPr lang="en-US" dirty="0" smtClean="0"/>
          </a:p>
          <a:p>
            <a:pPr defTabSz="897301">
              <a:defRPr/>
            </a:pPr>
            <a:r>
              <a:rPr lang="en-US" dirty="0" smtClean="0"/>
              <a:t>Note: Each grade-level chart is sorted independently; consequently items may appear in different orders.</a:t>
            </a:r>
          </a:p>
          <a:p>
            <a:pPr defTabSz="897301">
              <a:defRPr/>
            </a:pPr>
            <a:endParaRPr lang="en-US" dirty="0" smtClean="0"/>
          </a:p>
          <a:p>
            <a:pPr marL="0" marR="0" indent="0" algn="l" defTabSz="897301" rtl="0" eaLnBrk="1" fontAlgn="auto" latinLnBrk="0" hangingPunct="1">
              <a:lnSpc>
                <a:spcPct val="100000"/>
              </a:lnSpc>
              <a:spcBef>
                <a:spcPts val="0"/>
              </a:spcBef>
              <a:spcAft>
                <a:spcPts val="0"/>
              </a:spcAft>
              <a:buClrTx/>
              <a:buSzTx/>
              <a:buFontTx/>
              <a:buNone/>
              <a:tabLst/>
              <a:defRPr/>
            </a:pPr>
            <a:r>
              <a:rPr lang="en-US" dirty="0" smtClean="0"/>
              <a:t>PD is short</a:t>
            </a:r>
            <a:r>
              <a:rPr lang="en-US" baseline="0" dirty="0" smtClean="0"/>
              <a:t> for professional development.</a:t>
            </a:r>
            <a:endParaRPr lang="en-US" dirty="0" smtClean="0"/>
          </a:p>
          <a:p>
            <a:pPr defTabSz="897301">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15</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Substantial Extent</a:t>
            </a:r>
            <a:r>
              <a:rPr lang="en-US" baseline="0" dirty="0" smtClean="0"/>
              <a:t> i</a:t>
            </a:r>
            <a:r>
              <a:rPr lang="en-US" dirty="0" smtClean="0"/>
              <a:t>ncludes teachers</a:t>
            </a:r>
            <a:r>
              <a:rPr lang="en-US" baseline="0" dirty="0" smtClean="0"/>
              <a:t> </a:t>
            </a:r>
            <a:r>
              <a:rPr lang="en-US" dirty="0" smtClean="0"/>
              <a:t>that selected</a:t>
            </a:r>
            <a:r>
              <a:rPr lang="en-US" baseline="0" dirty="0" smtClean="0"/>
              <a:t> “4 of 5” or “to a great extent” </a:t>
            </a:r>
            <a:r>
              <a:rPr lang="en-US" dirty="0" smtClean="0"/>
              <a:t>on a 5-point scale with the options of “not at all,” “2 of 5,” “somewhat,” “4 of 5,” and “to a great extent.”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Only mathematics teachers indicating that they participated in mathematics-focused professional development in the last three years are included in these analyses.</a:t>
            </a:r>
            <a:endParaRPr lang="en-US" dirty="0" smtClean="0"/>
          </a:p>
          <a:p>
            <a:endParaRPr lang="en-US" dirty="0" smtClean="0"/>
          </a:p>
          <a:p>
            <a:pPr defTabSz="897301">
              <a:defRPr/>
            </a:pPr>
            <a:r>
              <a:rPr lang="en-US" dirty="0" smtClean="0"/>
              <a:t>Note: Each grade-level chart is sorted independently; consequently items may appear in different orders.</a:t>
            </a:r>
          </a:p>
          <a:p>
            <a:pPr defTabSz="897301">
              <a:defRPr/>
            </a:pPr>
            <a:endParaRPr lang="en-US" dirty="0" smtClean="0"/>
          </a:p>
          <a:p>
            <a:pPr marL="0" marR="0" indent="0" algn="l" defTabSz="897301" rtl="0" eaLnBrk="1" fontAlgn="auto" latinLnBrk="0" hangingPunct="1">
              <a:lnSpc>
                <a:spcPct val="100000"/>
              </a:lnSpc>
              <a:spcBef>
                <a:spcPts val="0"/>
              </a:spcBef>
              <a:spcAft>
                <a:spcPts val="0"/>
              </a:spcAft>
              <a:buClrTx/>
              <a:buSzTx/>
              <a:buFontTx/>
              <a:buNone/>
              <a:tabLst/>
              <a:defRPr/>
            </a:pPr>
            <a:r>
              <a:rPr lang="en-US" dirty="0" smtClean="0"/>
              <a:t>PD is short</a:t>
            </a:r>
            <a:r>
              <a:rPr lang="en-US" baseline="0" dirty="0" smtClean="0"/>
              <a:t> for professional development.</a:t>
            </a:r>
            <a:endParaRPr lang="en-US" dirty="0" smtClean="0"/>
          </a:p>
          <a:p>
            <a:pPr defTabSz="897301">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16</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mathematics portion of Table 3.8,</a:t>
            </a:r>
            <a:r>
              <a:rPr lang="en-US" baseline="0" dirty="0" smtClean="0"/>
              <a:t> p. 54 in Technical Report</a:t>
            </a:r>
          </a:p>
          <a:p>
            <a:endParaRPr lang="en-US" baseline="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This slide shows data from Composites.</a:t>
            </a:r>
            <a:endParaRPr lang="en-US" sz="1200" kern="1200" dirty="0" smtClean="0">
              <a:solidFill>
                <a:schemeClr val="tx1"/>
              </a:solidFill>
              <a:effectLst/>
              <a:latin typeface="+mn-lt"/>
              <a:ea typeface="+mn-ea"/>
              <a:cs typeface="+mn-cs"/>
            </a:endParaRP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Sets of related questionnaire items were combined to create several composite variables related to key constructs.  Composite variables, which are more reliable than individual survey items, were computed to have a minimum possible value of 0 and a maximum possible value of 100.  Higher composite scores indicate more of the construct being measure by the composite.  Each composite is calculated by summing the responses to the items associated with that composite and then dividing by the total points possible. In order for the composites to be on a 100-point scale, the lowest response option on each scale was set to 0 and the others were adjusted accordingly; so for example, an item with a scale ranging from 1 to 4 was re-coded to have a scale of 0 to 3. By doing this, someone who marks the lowest point on every item in a composite receives a composite score of 0 rather than some positive number. It also assures that 50 is the true mid-point. The denominator for each composite is determined by computing the maximum possible sum of responses for a series of items and dividing by 100; e.g., a 9-item composite where each item is on a scale of 0–3 would have a denominator of 0.27. Composites values were not computed for participants who respond to fewer than two-thirds of the items that form the composite.</a:t>
            </a:r>
            <a:endParaRPr lang="en-US" dirty="0" smtClean="0"/>
          </a:p>
          <a:p>
            <a:endParaRPr lang="en-US" dirty="0" smtClean="0"/>
          </a:p>
          <a:p>
            <a:r>
              <a:rPr lang="en-US" sz="1200" b="1" i="1" kern="1200" dirty="0" smtClean="0">
                <a:solidFill>
                  <a:schemeClr val="tx1"/>
                </a:solidFill>
                <a:effectLst/>
                <a:latin typeface="+mn-lt"/>
                <a:ea typeface="+mn-ea"/>
                <a:cs typeface="+mn-cs"/>
              </a:rPr>
              <a:t>Extent Professional Development Aligns with Elements of Effective Professional Development</a:t>
            </a:r>
            <a:endParaRPr lang="en-US" b="1" i="1" dirty="0" smtClean="0"/>
          </a:p>
          <a:p>
            <a:pPr marL="457200" lvl="1" indent="0">
              <a:buFont typeface="+mj-lt"/>
              <a:buNone/>
            </a:pPr>
            <a:r>
              <a:rPr lang="en-US" sz="1200" kern="1200" dirty="0" smtClean="0">
                <a:solidFill>
                  <a:schemeClr val="tx1"/>
                </a:solidFill>
                <a:effectLst/>
                <a:latin typeface="+mn-lt"/>
                <a:ea typeface="+mn-ea"/>
                <a:cs typeface="+mn-cs"/>
              </a:rPr>
              <a:t>Q21a. I had opportunities to engage in mathematics investigations.</a:t>
            </a:r>
            <a:endParaRPr lang="en-US" sz="2000" kern="1200" dirty="0" smtClean="0">
              <a:solidFill>
                <a:schemeClr val="tx1"/>
              </a:solidFill>
              <a:effectLst/>
              <a:latin typeface="+mn-lt"/>
              <a:ea typeface="+mn-ea"/>
              <a:cs typeface="+mn-cs"/>
            </a:endParaRPr>
          </a:p>
          <a:p>
            <a:pPr marL="457200" lvl="1" indent="0">
              <a:buFont typeface="+mj-lt"/>
              <a:buNone/>
            </a:pPr>
            <a:r>
              <a:rPr lang="en-US" sz="1200" kern="1200" dirty="0" smtClean="0">
                <a:solidFill>
                  <a:schemeClr val="tx1"/>
                </a:solidFill>
                <a:effectLst/>
                <a:latin typeface="+mn-lt"/>
                <a:ea typeface="+mn-ea"/>
                <a:cs typeface="+mn-cs"/>
              </a:rPr>
              <a:t>Q21b. I had opportunities to experience lessons, as my students would, from the textbook/units I use in my classroom.</a:t>
            </a:r>
            <a:endParaRPr lang="en-US" sz="2000" kern="1200" dirty="0" smtClean="0">
              <a:solidFill>
                <a:schemeClr val="tx1"/>
              </a:solidFill>
              <a:effectLst/>
              <a:latin typeface="+mn-lt"/>
              <a:ea typeface="+mn-ea"/>
              <a:cs typeface="+mn-cs"/>
            </a:endParaRPr>
          </a:p>
          <a:p>
            <a:pPr marL="457200" lvl="1" indent="0">
              <a:buFont typeface="+mj-lt"/>
              <a:buNone/>
            </a:pPr>
            <a:r>
              <a:rPr lang="en-US" sz="1200" kern="1200" dirty="0" smtClean="0">
                <a:solidFill>
                  <a:schemeClr val="tx1"/>
                </a:solidFill>
                <a:effectLst/>
                <a:latin typeface="+mn-lt"/>
                <a:ea typeface="+mn-ea"/>
                <a:cs typeface="+mn-cs"/>
              </a:rPr>
              <a:t>Q21c. I had opportunities to examine classroom artifacts (for example: student work samples, videos of classroom instruction).</a:t>
            </a:r>
            <a:endParaRPr lang="en-US" sz="2000" kern="1200" dirty="0" smtClean="0">
              <a:solidFill>
                <a:schemeClr val="tx1"/>
              </a:solidFill>
              <a:effectLst/>
              <a:latin typeface="+mn-lt"/>
              <a:ea typeface="+mn-ea"/>
              <a:cs typeface="+mn-cs"/>
            </a:endParaRPr>
          </a:p>
          <a:p>
            <a:pPr marL="457200" lvl="1" indent="0">
              <a:buFont typeface="+mj-lt"/>
              <a:buNone/>
            </a:pPr>
            <a:r>
              <a:rPr lang="en-US" sz="1200" kern="1200" dirty="0" smtClean="0">
                <a:solidFill>
                  <a:schemeClr val="tx1"/>
                </a:solidFill>
                <a:effectLst/>
                <a:latin typeface="+mn-lt"/>
                <a:ea typeface="+mn-ea"/>
                <a:cs typeface="+mn-cs"/>
              </a:rPr>
              <a:t>Q21d. I had opportunities to rehearse instructional practices during the professional development (meaning: try out, receive feedback, and reflect on those practices).</a:t>
            </a:r>
            <a:endParaRPr lang="en-US" sz="2000" kern="1200" dirty="0" smtClean="0">
              <a:solidFill>
                <a:schemeClr val="tx1"/>
              </a:solidFill>
              <a:effectLst/>
              <a:latin typeface="+mn-lt"/>
              <a:ea typeface="+mn-ea"/>
              <a:cs typeface="+mn-cs"/>
            </a:endParaRPr>
          </a:p>
          <a:p>
            <a:pPr marL="457200" lvl="1" indent="0">
              <a:buFont typeface="+mj-lt"/>
              <a:buNone/>
            </a:pPr>
            <a:r>
              <a:rPr lang="en-US" sz="1200" kern="1200" dirty="0" smtClean="0">
                <a:solidFill>
                  <a:schemeClr val="tx1"/>
                </a:solidFill>
                <a:effectLst/>
                <a:latin typeface="+mn-lt"/>
                <a:ea typeface="+mn-ea"/>
                <a:cs typeface="+mn-cs"/>
              </a:rPr>
              <a:t>Q21e. I had opportunities to apply what I learned to my classroom and then come back and talk about it as part of the professional development.</a:t>
            </a:r>
            <a:endParaRPr lang="en-US" sz="2000" kern="1200" dirty="0" smtClean="0">
              <a:solidFill>
                <a:schemeClr val="tx1"/>
              </a:solidFill>
              <a:effectLst/>
              <a:latin typeface="+mn-lt"/>
              <a:ea typeface="+mn-ea"/>
              <a:cs typeface="+mn-cs"/>
            </a:endParaRPr>
          </a:p>
          <a:p>
            <a:pPr marL="457200" lvl="1" indent="0">
              <a:buFont typeface="+mj-lt"/>
              <a:buNone/>
            </a:pPr>
            <a:r>
              <a:rPr lang="en-US" sz="1200" kern="1200" dirty="0" smtClean="0">
                <a:solidFill>
                  <a:schemeClr val="tx1"/>
                </a:solidFill>
                <a:effectLst/>
                <a:latin typeface="+mn-lt"/>
                <a:ea typeface="+mn-ea"/>
                <a:cs typeface="+mn-cs"/>
              </a:rPr>
              <a:t>Q21f. I worked closely with other teachers from my school.</a:t>
            </a:r>
            <a:endParaRPr lang="en-US" sz="2000" kern="1200" dirty="0" smtClean="0">
              <a:solidFill>
                <a:schemeClr val="tx1"/>
              </a:solidFill>
              <a:effectLst/>
              <a:latin typeface="+mn-lt"/>
              <a:ea typeface="+mn-ea"/>
              <a:cs typeface="+mn-cs"/>
            </a:endParaRPr>
          </a:p>
          <a:p>
            <a:pPr marL="457200" lvl="1" indent="0">
              <a:buFont typeface="+mj-lt"/>
              <a:buNone/>
            </a:pPr>
            <a:r>
              <a:rPr lang="en-US" sz="1200" kern="1200" dirty="0" smtClean="0">
                <a:solidFill>
                  <a:schemeClr val="tx1"/>
                </a:solidFill>
                <a:effectLst/>
                <a:latin typeface="+mn-lt"/>
                <a:ea typeface="+mn-ea"/>
                <a:cs typeface="+mn-cs"/>
              </a:rPr>
              <a:t>Q21g. I worked closely with other teachers who taught the same grade and/or subject whether or not they were from my school.</a:t>
            </a:r>
            <a:endParaRPr lang="en-US" dirty="0" smtClean="0"/>
          </a:p>
          <a:p>
            <a:endParaRPr lang="en-US" dirty="0" smtClean="0"/>
          </a:p>
          <a:p>
            <a:r>
              <a:rPr lang="en-US" dirty="0" smtClean="0"/>
              <a:t>Mathematics Teacher Questionnaire</a:t>
            </a:r>
          </a:p>
          <a:p>
            <a:pPr marL="0" marR="0" lvl="0" indent="0" algn="l" defTabSz="914350" rtl="0" eaLnBrk="1" fontAlgn="auto" latinLnBrk="0" hangingPunct="1">
              <a:lnSpc>
                <a:spcPct val="100000"/>
              </a:lnSpc>
              <a:spcBef>
                <a:spcPts val="0"/>
              </a:spcBef>
              <a:spcAft>
                <a:spcPts val="0"/>
              </a:spcAft>
              <a:buClrTx/>
              <a:buSzTx/>
              <a:buFontTx/>
              <a:buNone/>
              <a:tabLst/>
              <a:defRPr/>
            </a:pPr>
            <a:r>
              <a:rPr lang="en-US" b="0" dirty="0" smtClean="0"/>
              <a:t>Q21. </a:t>
            </a:r>
            <a:r>
              <a:rPr lang="en-US" sz="1200" b="0" kern="1200" dirty="0" smtClean="0">
                <a:solidFill>
                  <a:schemeClr val="tx1"/>
                </a:solidFill>
                <a:effectLst/>
                <a:latin typeface="+mn-lt"/>
                <a:ea typeface="+mn-ea"/>
                <a:cs typeface="+mn-cs"/>
              </a:rPr>
              <a:t>Considering all of your mathematics-related professional development in the last 3 years, to what extent does each of the following describe your experiences? [Select one on each row.]</a:t>
            </a:r>
            <a:r>
              <a:rPr lang="en-US" b="0" dirty="0" smtClean="0"/>
              <a:t>(Response Options: [1] Not at all, [2] 2 of 5, [3] Somewhat, [4] 4 of 5, [5] To a great extent)</a:t>
            </a:r>
          </a:p>
          <a:p>
            <a:pPr marL="685800" lvl="1" indent="-228600">
              <a:buFont typeface="+mj-lt"/>
              <a:buAutoNum type="alphaLcPeriod"/>
            </a:pPr>
            <a:r>
              <a:rPr lang="en-US" sz="1200" kern="1200" dirty="0" smtClean="0">
                <a:solidFill>
                  <a:schemeClr val="tx1"/>
                </a:solidFill>
                <a:effectLst/>
                <a:latin typeface="+mn-lt"/>
                <a:ea typeface="+mn-ea"/>
                <a:cs typeface="+mn-cs"/>
              </a:rPr>
              <a:t>I had opportunities to engage in mathematics investigations.</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I had opportunities to experience lessons, as my students would, from the textbook/units I use in my classroom.</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I had opportunities to examine classroom artifacts (for example: student work samples, videos of classroom instruction).</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I had opportunities to rehearse instructional practices during the professional development (meaning: try out, receive feedback, and reflect on those practices).</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I had opportunities to apply what I learned to my classroom and then come back and talk about it as part of the professional development.</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I worked closely with other teachers from my school.</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I worked closely with other teachers who taught the same grade and/or subject whether or not they were from my school.</a:t>
            </a:r>
            <a:endParaRPr lang="en-US" sz="2000" kern="1200" dirty="0" smtClean="0">
              <a:solidFill>
                <a:schemeClr val="tx1"/>
              </a:solidFill>
              <a:effectLst/>
              <a:latin typeface="+mn-lt"/>
              <a:ea typeface="+mn-ea"/>
              <a:cs typeface="+mn-cs"/>
            </a:endParaRPr>
          </a:p>
          <a:p>
            <a:endParaRPr lang="en-US" dirty="0" smtClean="0"/>
          </a:p>
          <a:p>
            <a:r>
              <a:rPr lang="en-US" dirty="0" smtClean="0"/>
              <a:t>The numbers in parentheses are standard errors.</a:t>
            </a:r>
          </a:p>
          <a:p>
            <a:r>
              <a:rPr lang="en-US" dirty="0" smtClean="0"/>
              <a:t> </a:t>
            </a:r>
          </a:p>
          <a:p>
            <a:r>
              <a:rPr lang="en-US" b="1" dirty="0" smtClean="0"/>
              <a:t>Findings Highlighted in Technical Report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can be seen in Table 3.8, the mean scores on this composite are similar across subject/‌grade-range categories, except for elementary science, where scores are lower than the other subject/‌grade-range combinations.”</a:t>
            </a:r>
          </a:p>
          <a:p>
            <a:endParaRPr lang="en-US" dirty="0"/>
          </a:p>
        </p:txBody>
      </p:sp>
      <p:sp>
        <p:nvSpPr>
          <p:cNvPr id="4" name="Slide Number Placeholder 3"/>
          <p:cNvSpPr>
            <a:spLocks noGrp="1"/>
          </p:cNvSpPr>
          <p:nvPr>
            <p:ph type="sldNum" sz="quarter" idx="10"/>
          </p:nvPr>
        </p:nvSpPr>
        <p:spPr/>
        <p:txBody>
          <a:bodyPr/>
          <a:lstStyle/>
          <a:p>
            <a:fld id="{20457189-2524-420E-B3F5-7FC498A7B8A5}" type="slidenum">
              <a:rPr lang="en-US" smtClean="0"/>
              <a:t>17</a:t>
            </a:fld>
            <a:endParaRPr lang="en-US"/>
          </a:p>
        </p:txBody>
      </p:sp>
    </p:spTree>
    <p:extLst>
      <p:ext uri="{BB962C8B-B14F-4D97-AF65-F5344CB8AC3E}">
        <p14:creationId xmlns:p14="http://schemas.microsoft.com/office/powerpoint/2010/main" val="2770875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mathematics portion of Table 3.9,</a:t>
            </a:r>
            <a:r>
              <a:rPr lang="en-US" baseline="0" dirty="0" smtClean="0"/>
              <a:t> p. 54 in Technical Report</a:t>
            </a:r>
          </a:p>
          <a:p>
            <a:endParaRPr lang="en-US" baseline="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This slide shows data from Composites.</a:t>
            </a:r>
            <a:endParaRPr lang="en-US" sz="1200" kern="1200" dirty="0" smtClean="0">
              <a:solidFill>
                <a:schemeClr val="tx1"/>
              </a:solidFill>
              <a:effectLst/>
              <a:latin typeface="+mn-lt"/>
              <a:ea typeface="+mn-ea"/>
              <a:cs typeface="+mn-cs"/>
            </a:endParaRP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Sets of related questionnaire items were combined to create several composite variables related to key constructs.  Composite variables, which are more reliable than individual survey items, were computed to have a minimum possible value of 0 and a maximum possible value of 100.  Higher composite scores indicate more of the construct being measure by the composite.  Each composite is calculated by summing the responses to the items associated with that composite and then dividing by the total points possible. In order for the composites to be on a 100-point scale, the lowest response option on each scale was set to 0 and the others were adjusted accordingly; so for example, an item with a scale ranging from 1 to 4 was re-coded to have a scale of 0 to 3. By doing this, someone who marks the lowest point on every item in a composite receives a composite score of 0 rather than some positive number. It also assures that 50 is the true mid-point. The denominator for each composite is determined by computing the maximum possible sum of responses for a series of items and dividing by 100; e.g., a 9-item composite where each item is on a scale of 0–3 would have a denominator of 0.27. Composites values were not computed for participants who respond to fewer than two-thirds of the items that form the composite.</a:t>
            </a:r>
            <a:endParaRPr lang="en-US" dirty="0" smtClean="0"/>
          </a:p>
          <a:p>
            <a:endParaRPr lang="en-US" dirty="0" smtClean="0"/>
          </a:p>
          <a:p>
            <a:r>
              <a:rPr lang="en-US" sz="1200" b="1" i="1" kern="1200" dirty="0" smtClean="0">
                <a:solidFill>
                  <a:schemeClr val="tx1"/>
                </a:solidFill>
                <a:effectLst/>
                <a:latin typeface="+mn-lt"/>
                <a:ea typeface="+mn-ea"/>
                <a:cs typeface="+mn-cs"/>
              </a:rPr>
              <a:t>Extent Professional Development Aligns with Elements of Effective Professional Development</a:t>
            </a:r>
            <a:endParaRPr lang="en-US" b="1" i="1" dirty="0" smtClean="0"/>
          </a:p>
          <a:p>
            <a:pPr marL="457200" lvl="1" indent="0">
              <a:buFont typeface="+mj-lt"/>
              <a:buNone/>
            </a:pPr>
            <a:r>
              <a:rPr lang="en-US" sz="1200" kern="1200" dirty="0" smtClean="0">
                <a:solidFill>
                  <a:schemeClr val="tx1"/>
                </a:solidFill>
                <a:effectLst/>
                <a:latin typeface="+mn-lt"/>
                <a:ea typeface="+mn-ea"/>
                <a:cs typeface="+mn-cs"/>
              </a:rPr>
              <a:t>Q21a. I had opportunities to engage in mathematics investigations.</a:t>
            </a:r>
            <a:endParaRPr lang="en-US" sz="2000" kern="1200" dirty="0" smtClean="0">
              <a:solidFill>
                <a:schemeClr val="tx1"/>
              </a:solidFill>
              <a:effectLst/>
              <a:latin typeface="+mn-lt"/>
              <a:ea typeface="+mn-ea"/>
              <a:cs typeface="+mn-cs"/>
            </a:endParaRPr>
          </a:p>
          <a:p>
            <a:pPr marL="457200" lvl="1" indent="0">
              <a:buFont typeface="+mj-lt"/>
              <a:buNone/>
            </a:pPr>
            <a:r>
              <a:rPr lang="en-US" sz="1200" kern="1200" dirty="0" smtClean="0">
                <a:solidFill>
                  <a:schemeClr val="tx1"/>
                </a:solidFill>
                <a:effectLst/>
                <a:latin typeface="+mn-lt"/>
                <a:ea typeface="+mn-ea"/>
                <a:cs typeface="+mn-cs"/>
              </a:rPr>
              <a:t>Q21b. I had opportunities to experience lessons, as my students would, from the textbook/units I use in my classroom.</a:t>
            </a:r>
            <a:endParaRPr lang="en-US" sz="2000" kern="1200" dirty="0" smtClean="0">
              <a:solidFill>
                <a:schemeClr val="tx1"/>
              </a:solidFill>
              <a:effectLst/>
              <a:latin typeface="+mn-lt"/>
              <a:ea typeface="+mn-ea"/>
              <a:cs typeface="+mn-cs"/>
            </a:endParaRPr>
          </a:p>
          <a:p>
            <a:pPr marL="457200" lvl="1" indent="0">
              <a:buFont typeface="+mj-lt"/>
              <a:buNone/>
            </a:pPr>
            <a:r>
              <a:rPr lang="en-US" sz="1200" kern="1200" dirty="0" smtClean="0">
                <a:solidFill>
                  <a:schemeClr val="tx1"/>
                </a:solidFill>
                <a:effectLst/>
                <a:latin typeface="+mn-lt"/>
                <a:ea typeface="+mn-ea"/>
                <a:cs typeface="+mn-cs"/>
              </a:rPr>
              <a:t>Q21c. I had opportunities to examine classroom artifacts (for example: student work samples, videos of classroom instruction).</a:t>
            </a:r>
            <a:endParaRPr lang="en-US" sz="2000" kern="1200" dirty="0" smtClean="0">
              <a:solidFill>
                <a:schemeClr val="tx1"/>
              </a:solidFill>
              <a:effectLst/>
              <a:latin typeface="+mn-lt"/>
              <a:ea typeface="+mn-ea"/>
              <a:cs typeface="+mn-cs"/>
            </a:endParaRPr>
          </a:p>
          <a:p>
            <a:pPr marL="457200" lvl="1" indent="0">
              <a:buFont typeface="+mj-lt"/>
              <a:buNone/>
            </a:pPr>
            <a:r>
              <a:rPr lang="en-US" sz="1200" kern="1200" dirty="0" smtClean="0">
                <a:solidFill>
                  <a:schemeClr val="tx1"/>
                </a:solidFill>
                <a:effectLst/>
                <a:latin typeface="+mn-lt"/>
                <a:ea typeface="+mn-ea"/>
                <a:cs typeface="+mn-cs"/>
              </a:rPr>
              <a:t>Q21d. I had opportunities to rehearse instructional practices during the professional development (meaning: try out, receive feedback, and reflect on those practices).</a:t>
            </a:r>
            <a:endParaRPr lang="en-US" sz="2000" kern="1200" dirty="0" smtClean="0">
              <a:solidFill>
                <a:schemeClr val="tx1"/>
              </a:solidFill>
              <a:effectLst/>
              <a:latin typeface="+mn-lt"/>
              <a:ea typeface="+mn-ea"/>
              <a:cs typeface="+mn-cs"/>
            </a:endParaRPr>
          </a:p>
          <a:p>
            <a:pPr marL="457200" lvl="1" indent="0">
              <a:buFont typeface="+mj-lt"/>
              <a:buNone/>
            </a:pPr>
            <a:r>
              <a:rPr lang="en-US" sz="1200" kern="1200" dirty="0" smtClean="0">
                <a:solidFill>
                  <a:schemeClr val="tx1"/>
                </a:solidFill>
                <a:effectLst/>
                <a:latin typeface="+mn-lt"/>
                <a:ea typeface="+mn-ea"/>
                <a:cs typeface="+mn-cs"/>
              </a:rPr>
              <a:t>Q21e. I had opportunities to apply what I learned to my classroom and then come back and talk about it as part of the professional development.</a:t>
            </a:r>
            <a:endParaRPr lang="en-US" sz="2000" kern="1200" dirty="0" smtClean="0">
              <a:solidFill>
                <a:schemeClr val="tx1"/>
              </a:solidFill>
              <a:effectLst/>
              <a:latin typeface="+mn-lt"/>
              <a:ea typeface="+mn-ea"/>
              <a:cs typeface="+mn-cs"/>
            </a:endParaRPr>
          </a:p>
          <a:p>
            <a:pPr marL="457200" lvl="1" indent="0">
              <a:buFont typeface="+mj-lt"/>
              <a:buNone/>
            </a:pPr>
            <a:r>
              <a:rPr lang="en-US" sz="1200" kern="1200" dirty="0" smtClean="0">
                <a:solidFill>
                  <a:schemeClr val="tx1"/>
                </a:solidFill>
                <a:effectLst/>
                <a:latin typeface="+mn-lt"/>
                <a:ea typeface="+mn-ea"/>
                <a:cs typeface="+mn-cs"/>
              </a:rPr>
              <a:t>Q21f. I worked closely with other teachers from my school.</a:t>
            </a:r>
            <a:endParaRPr lang="en-US" sz="2000" kern="1200" dirty="0" smtClean="0">
              <a:solidFill>
                <a:schemeClr val="tx1"/>
              </a:solidFill>
              <a:effectLst/>
              <a:latin typeface="+mn-lt"/>
              <a:ea typeface="+mn-ea"/>
              <a:cs typeface="+mn-cs"/>
            </a:endParaRPr>
          </a:p>
          <a:p>
            <a:pPr marL="457200" lvl="1" indent="0">
              <a:buFont typeface="+mj-lt"/>
              <a:buNone/>
            </a:pPr>
            <a:r>
              <a:rPr lang="en-US" sz="1200" kern="1200" dirty="0" smtClean="0">
                <a:solidFill>
                  <a:schemeClr val="tx1"/>
                </a:solidFill>
                <a:effectLst/>
                <a:latin typeface="+mn-lt"/>
                <a:ea typeface="+mn-ea"/>
                <a:cs typeface="+mn-cs"/>
              </a:rPr>
              <a:t>Q21g. I worked closely with other teachers who taught the same grade and/or subject whether or not they were from my school.</a:t>
            </a:r>
            <a:endParaRPr lang="en-US" sz="2000" kern="1200" dirty="0" smtClean="0">
              <a:solidFill>
                <a:schemeClr val="tx1"/>
              </a:solidFill>
              <a:effectLst/>
              <a:latin typeface="+mn-lt"/>
              <a:ea typeface="+mn-ea"/>
              <a:cs typeface="+mn-cs"/>
            </a:endParaRPr>
          </a:p>
          <a:p>
            <a:endParaRPr lang="en-US" dirty="0" smtClean="0"/>
          </a:p>
          <a:p>
            <a:r>
              <a:rPr lang="en-US" dirty="0" smtClean="0"/>
              <a:t>Mathematics Teacher Questionnaire</a:t>
            </a:r>
          </a:p>
          <a:p>
            <a:pPr marL="0" marR="0" lvl="0" indent="0" algn="l" defTabSz="914350" rtl="0" eaLnBrk="1" fontAlgn="auto" latinLnBrk="0" hangingPunct="1">
              <a:lnSpc>
                <a:spcPct val="100000"/>
              </a:lnSpc>
              <a:spcBef>
                <a:spcPts val="0"/>
              </a:spcBef>
              <a:spcAft>
                <a:spcPts val="0"/>
              </a:spcAft>
              <a:buClrTx/>
              <a:buSzTx/>
              <a:buFontTx/>
              <a:buNone/>
              <a:tabLst/>
              <a:defRPr/>
            </a:pPr>
            <a:r>
              <a:rPr lang="en-US" b="0" dirty="0" smtClean="0"/>
              <a:t>Q21. </a:t>
            </a:r>
            <a:r>
              <a:rPr lang="en-US" sz="1200" b="0" kern="1200" dirty="0" smtClean="0">
                <a:solidFill>
                  <a:schemeClr val="tx1"/>
                </a:solidFill>
                <a:effectLst/>
                <a:latin typeface="+mn-lt"/>
                <a:ea typeface="+mn-ea"/>
                <a:cs typeface="+mn-cs"/>
              </a:rPr>
              <a:t>Considering all of your mathematics-related professional development in the last 3 years, to what extent does each of the following describe your experiences? [Select one on each row.]</a:t>
            </a:r>
            <a:r>
              <a:rPr lang="en-US" b="0" dirty="0" smtClean="0"/>
              <a:t>(Response Options: [1] Not at all, [2] 2 of 5, [3] Somewhat, [4] 4 of 5, [5] To a great extent)</a:t>
            </a:r>
          </a:p>
          <a:p>
            <a:pPr marL="685800" lvl="1" indent="-228600">
              <a:buFont typeface="+mj-lt"/>
              <a:buAutoNum type="alphaLcPeriod"/>
            </a:pPr>
            <a:r>
              <a:rPr lang="en-US" sz="1200" kern="1200" dirty="0" smtClean="0">
                <a:solidFill>
                  <a:schemeClr val="tx1"/>
                </a:solidFill>
                <a:effectLst/>
                <a:latin typeface="+mn-lt"/>
                <a:ea typeface="+mn-ea"/>
                <a:cs typeface="+mn-cs"/>
              </a:rPr>
              <a:t>I had opportunities to engage in mathematics investigations.</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I had opportunities to experience lessons, as my students would, from the textbook/units I use in my classroom.</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I had opportunities to examine classroom artifacts (for example: student work samples, videos of classroom instruction).</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I had opportunities to rehearse instructional practices during the professional development (meaning: try out, receive feedback, and reflect on those practices).</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I had opportunities to apply what I learned to my classroom and then come back and talk about it as part of the professional development.</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I worked closely with other teachers from my school.</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I worked closely with other teachers who taught the same grade and/or subject whether or not they were from my school.</a:t>
            </a:r>
            <a:endParaRPr lang="en-US" sz="2000" kern="1200" dirty="0" smtClean="0">
              <a:solidFill>
                <a:schemeClr val="tx1"/>
              </a:solidFill>
              <a:effectLst/>
              <a:latin typeface="+mn-lt"/>
              <a:ea typeface="+mn-ea"/>
              <a:cs typeface="+mn-cs"/>
            </a:endParaRPr>
          </a:p>
          <a:p>
            <a:endParaRPr lang="en-US" dirty="0" smtClean="0"/>
          </a:p>
          <a:p>
            <a:r>
              <a:rPr lang="en-US" dirty="0" smtClean="0"/>
              <a:t>Q30. For the students in this class, indicate the number of males and females in this class in each of the following categories of race/ethnicity.</a:t>
            </a:r>
          </a:p>
          <a:p>
            <a:pPr marL="685800" lvl="1" indent="-228600">
              <a:buFont typeface="+mj-lt"/>
              <a:buAutoNum type="alphaLcPeriod"/>
            </a:pPr>
            <a:r>
              <a:rPr lang="en-US" dirty="0" smtClean="0"/>
              <a:t>American Indian or Alaskan Native _____     _____</a:t>
            </a:r>
          </a:p>
          <a:p>
            <a:pPr marL="685800" lvl="1" indent="-228600">
              <a:buFont typeface="+mj-lt"/>
              <a:buAutoNum type="alphaLcPeriod"/>
            </a:pPr>
            <a:r>
              <a:rPr lang="en-US" dirty="0" smtClean="0"/>
              <a:t>Asian _____     _____</a:t>
            </a:r>
          </a:p>
          <a:p>
            <a:pPr marL="685800" lvl="1" indent="-228600">
              <a:buFont typeface="+mj-lt"/>
              <a:buAutoNum type="alphaLcPeriod"/>
            </a:pPr>
            <a:r>
              <a:rPr lang="en-US" dirty="0" smtClean="0"/>
              <a:t>Black or African American _____     _____</a:t>
            </a:r>
          </a:p>
          <a:p>
            <a:pPr marL="685800" lvl="1" indent="-228600">
              <a:buFont typeface="+mj-lt"/>
              <a:buAutoNum type="alphaLcPeriod"/>
            </a:pPr>
            <a:r>
              <a:rPr lang="en-US" dirty="0" smtClean="0"/>
              <a:t>Hispanic/Latino _____     _____</a:t>
            </a:r>
          </a:p>
          <a:p>
            <a:pPr marL="685800" lvl="1" indent="-228600">
              <a:buFont typeface="+mj-lt"/>
              <a:buAutoNum type="alphaLcPeriod"/>
            </a:pPr>
            <a:r>
              <a:rPr lang="en-US" dirty="0" smtClean="0"/>
              <a:t>Native Hawaiian or Other Pacific Islander _____     _____</a:t>
            </a:r>
          </a:p>
          <a:p>
            <a:pPr marL="685800" lvl="1" indent="-228600">
              <a:buFont typeface="+mj-lt"/>
              <a:buAutoNum type="alphaLcPeriod"/>
            </a:pPr>
            <a:r>
              <a:rPr lang="en-US" dirty="0" smtClean="0"/>
              <a:t>White _____     _____</a:t>
            </a:r>
          </a:p>
          <a:p>
            <a:pPr marL="685800" lvl="1" indent="-228600">
              <a:buFont typeface="+mj-lt"/>
              <a:buAutoNum type="alphaLcPeriod"/>
            </a:pPr>
            <a:r>
              <a:rPr lang="en-US" dirty="0" smtClean="0"/>
              <a:t>Two or more races _____     _____</a:t>
            </a:r>
          </a:p>
          <a:p>
            <a:endParaRPr lang="en-US" dirty="0" smtClean="0"/>
          </a:p>
          <a:p>
            <a:r>
              <a:rPr lang="en-US" dirty="0" smtClean="0"/>
              <a:t>Q31. Which of the following best describes the prior science achievement levels of the students in this class relative to other students in this school?</a:t>
            </a:r>
          </a:p>
          <a:p>
            <a:pPr marL="628650" lvl="1" indent="-171450">
              <a:buFont typeface="Courier New" panose="02070309020205020404" pitchFamily="49" charset="0"/>
              <a:buChar char="o"/>
            </a:pPr>
            <a:r>
              <a:rPr lang="en-US" dirty="0" smtClean="0"/>
              <a:t>Mostly low achievers </a:t>
            </a:r>
          </a:p>
          <a:p>
            <a:pPr marL="628650" lvl="1" indent="-171450">
              <a:buFont typeface="Courier New" panose="02070309020205020404" pitchFamily="49" charset="0"/>
              <a:buChar char="o"/>
            </a:pPr>
            <a:r>
              <a:rPr lang="en-US" dirty="0" smtClean="0"/>
              <a:t>Mostly average achievers </a:t>
            </a:r>
          </a:p>
          <a:p>
            <a:pPr marL="628650" lvl="1" indent="-171450">
              <a:buFont typeface="Courier New" panose="02070309020205020404" pitchFamily="49" charset="0"/>
              <a:buChar char="o"/>
            </a:pPr>
            <a:r>
              <a:rPr lang="en-US" dirty="0" smtClean="0"/>
              <a:t>Mostly high achievers </a:t>
            </a:r>
          </a:p>
          <a:p>
            <a:pPr marL="628650" lvl="1" indent="-171450">
              <a:buFont typeface="Courier New" panose="02070309020205020404" pitchFamily="49" charset="0"/>
              <a:buChar char="o"/>
            </a:pPr>
            <a:r>
              <a:rPr lang="en-US" dirty="0" smtClean="0"/>
              <a:t>A mixture of levels </a:t>
            </a:r>
          </a:p>
          <a:p>
            <a:endParaRPr lang="en-US" dirty="0" smtClean="0"/>
          </a:p>
          <a:p>
            <a:r>
              <a:rPr lang="en-US" dirty="0" smtClean="0"/>
              <a:t>The numbers in parentheses are standard errors.</a:t>
            </a:r>
          </a:p>
          <a:p>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Chapters 2–7 in the technical report provide data on several key indicators, disaggregated by one or more equity factors: the prior achievement level of students in the class, the percentage of students from race/ethnicity groups historically underrepresented in STEM in the class, the percentage of students in the school eligible for free/reduced-price lunch (FRL), school size, community type, and region.  For FRL, each school was classified into one of four categories (defined as quartiles) based on the proportion of students eligible for FRL.  Similarly, each randomly selected class was classified into one of the four categories based on the proportion of students from race/ethnicity groups historically underrepresented in STEM in the class.</a:t>
            </a:r>
          </a:p>
          <a:p>
            <a:endParaRPr lang="en-US" dirty="0" smtClean="0"/>
          </a:p>
          <a:p>
            <a:r>
              <a:rPr lang="en-US" b="1" dirty="0" smtClean="0"/>
              <a:t>Findings Highlighted in Technical Report</a:t>
            </a:r>
          </a:p>
          <a:p>
            <a:r>
              <a:rPr lang="en-US" sz="1200" kern="1200" dirty="0" smtClean="0">
                <a:solidFill>
                  <a:schemeClr val="tx1"/>
                </a:solidFill>
                <a:effectLst/>
                <a:latin typeface="+mn-lt"/>
                <a:ea typeface="+mn-ea"/>
                <a:cs typeface="+mn-cs"/>
              </a:rPr>
              <a:t>“When looking at the composite scores by equity factors, a number of differences are apparent by both class and school factors (see Table 3.9).  Science classes consisting mostly of high-achieving students are more likely than classes of mostly low-achieving students to be taught by teachers who attended high-quality professional development (mean scores of 57 and 48, respectively).  A similar pattern exists in terms of school size.  Science classes in the largest schools have an advantage over those in the smallest schools when it comes to having access to teachers with effective professional learning experiences (mean scores of 54 and 47, respectively).  </a:t>
            </a:r>
          </a:p>
          <a:p>
            <a:r>
              <a:rPr lang="en-US" sz="1200" kern="1200" dirty="0" smtClean="0">
                <a:solidFill>
                  <a:schemeClr val="tx1"/>
                </a:solidFill>
                <a:effectLst/>
                <a:latin typeface="+mn-lt"/>
                <a:ea typeface="+mn-ea"/>
                <a:cs typeface="+mn-cs"/>
              </a:rPr>
              <a:t>In contrast, mathematics classes composed of mostly low-achieving students tend to be taught by teachers with more high-quality professional development experiences than classes with mostly high-achieving students (mean score 61 and 56, respectively).  Also, high school computer science classes with the largest proportion of students from race/‌ethnicity groups historically underrepresented in STEM are more likely to be taught by teachers who have experienced aspects of effective professional development than classes with the smallest proportion of students from these groups (mean score of 64 and 51, respectively).  However, it is important to note that for computer science, the highest quartile contains relatively few students from these groups.”</a:t>
            </a:r>
          </a:p>
        </p:txBody>
      </p:sp>
      <p:sp>
        <p:nvSpPr>
          <p:cNvPr id="4" name="Slide Number Placeholder 3"/>
          <p:cNvSpPr>
            <a:spLocks noGrp="1"/>
          </p:cNvSpPr>
          <p:nvPr>
            <p:ph type="sldNum" sz="quarter" idx="10"/>
          </p:nvPr>
        </p:nvSpPr>
        <p:spPr/>
        <p:txBody>
          <a:bodyPr/>
          <a:lstStyle/>
          <a:p>
            <a:fld id="{20457189-2524-420E-B3F5-7FC498A7B8A5}" type="slidenum">
              <a:rPr lang="en-US" smtClean="0"/>
              <a:t>19</a:t>
            </a:fld>
            <a:endParaRPr lang="en-US"/>
          </a:p>
        </p:txBody>
      </p:sp>
    </p:spTree>
    <p:extLst>
      <p:ext uri="{BB962C8B-B14F-4D97-AF65-F5344CB8AC3E}">
        <p14:creationId xmlns:p14="http://schemas.microsoft.com/office/powerpoint/2010/main" val="15999334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mathematics portion of </a:t>
            </a:r>
            <a:r>
              <a:rPr lang="en-US" dirty="0" smtClean="0"/>
              <a:t>Table 3.11, p. 57 in Technical</a:t>
            </a:r>
            <a:r>
              <a:rPr lang="en-US" baseline="0" dirty="0" smtClean="0"/>
              <a:t> Report</a:t>
            </a:r>
          </a:p>
          <a:p>
            <a:endParaRPr lang="en-US" baseline="0" dirty="0" smtClean="0"/>
          </a:p>
          <a:p>
            <a:r>
              <a:rPr lang="en-US" b="1" dirty="0"/>
              <a:t>This slide shows data </a:t>
            </a:r>
            <a:r>
              <a:rPr lang="en-US" b="1" dirty="0" smtClean="0"/>
              <a:t>from an </a:t>
            </a:r>
            <a:r>
              <a:rPr lang="en-US" b="1" dirty="0"/>
              <a:t>individual </a:t>
            </a:r>
            <a:r>
              <a:rPr lang="en-US" b="1" dirty="0" smtClean="0"/>
              <a:t>item. </a:t>
            </a:r>
            <a:endParaRPr lang="en-US" dirty="0"/>
          </a:p>
          <a:p>
            <a:r>
              <a:rPr lang="en-US" dirty="0"/>
              <a:t> </a:t>
            </a:r>
          </a:p>
          <a:p>
            <a:r>
              <a:rPr lang="en-US" dirty="0"/>
              <a:t>Mathematics Teacher Questionnaire</a:t>
            </a:r>
          </a:p>
          <a:p>
            <a:pPr marL="0" marR="0" lvl="0" indent="0" algn="l" defTabSz="914350" rtl="0" eaLnBrk="1" fontAlgn="auto" latinLnBrk="0" hangingPunct="1">
              <a:lnSpc>
                <a:spcPct val="100000"/>
              </a:lnSpc>
              <a:spcBef>
                <a:spcPts val="0"/>
              </a:spcBef>
              <a:spcAft>
                <a:spcPts val="0"/>
              </a:spcAft>
              <a:buClrTx/>
              <a:buSzTx/>
              <a:buFontTx/>
              <a:buNone/>
              <a:tabLst/>
              <a:defRPr/>
            </a:pPr>
            <a:r>
              <a:rPr lang="en-US" b="0" dirty="0"/>
              <a:t>Q22. </a:t>
            </a:r>
            <a:r>
              <a:rPr lang="en-US" sz="1200" b="0" kern="1200" dirty="0" smtClean="0">
                <a:solidFill>
                  <a:schemeClr val="tx1"/>
                </a:solidFill>
                <a:effectLst/>
                <a:latin typeface="+mn-lt"/>
                <a:ea typeface="+mn-ea"/>
                <a:cs typeface="+mn-cs"/>
              </a:rPr>
              <a:t>Thinking about all of your mathematics-related professional development in the last 3 years, to what extent was each of the following emphasized? [Select one on each row.]</a:t>
            </a:r>
            <a:r>
              <a:rPr lang="en-US" b="0" dirty="0" smtClean="0"/>
              <a:t>(</a:t>
            </a:r>
            <a:r>
              <a:rPr lang="en-US" b="0" dirty="0"/>
              <a:t>Response Options: [1] Not at all, [2] 2 of 5, [3] Somewhat, [4] 4 of 5, [5] To a great extent)</a:t>
            </a:r>
          </a:p>
          <a:p>
            <a:pPr marL="685800" lvl="1" indent="-228600">
              <a:buFont typeface="+mj-lt"/>
              <a:buAutoNum type="alphaLcPeriod"/>
            </a:pPr>
            <a:r>
              <a:rPr lang="en-US" sz="1200" kern="1200" dirty="0" smtClean="0">
                <a:solidFill>
                  <a:schemeClr val="tx1"/>
                </a:solidFill>
                <a:effectLst/>
                <a:latin typeface="+mn-lt"/>
                <a:ea typeface="+mn-ea"/>
                <a:cs typeface="+mn-cs"/>
              </a:rPr>
              <a:t>Deepening your own mathematics content knowledge</a:t>
            </a:r>
          </a:p>
          <a:p>
            <a:pPr marL="685800" lvl="1" indent="-228600">
              <a:buFont typeface="+mj-lt"/>
              <a:buAutoNum type="alphaLcPeriod"/>
            </a:pPr>
            <a:r>
              <a:rPr lang="en-US" sz="1200" kern="1200" dirty="0" smtClean="0">
                <a:solidFill>
                  <a:schemeClr val="tx1"/>
                </a:solidFill>
                <a:effectLst/>
                <a:latin typeface="+mn-lt"/>
                <a:ea typeface="+mn-ea"/>
                <a:cs typeface="+mn-cs"/>
              </a:rPr>
              <a:t>Deepening your understanding of how mathematics is done (for example: considering how to approach a problem, explaining and justifying solutions, creating and using mathematical models)</a:t>
            </a:r>
          </a:p>
          <a:p>
            <a:pPr marL="685800" lvl="1" indent="-228600">
              <a:buFont typeface="+mj-lt"/>
              <a:buAutoNum type="alphaLcPeriod"/>
            </a:pPr>
            <a:r>
              <a:rPr lang="en-US" sz="1200" kern="1200" dirty="0" smtClean="0">
                <a:solidFill>
                  <a:schemeClr val="tx1"/>
                </a:solidFill>
                <a:effectLst/>
                <a:latin typeface="+mn-lt"/>
                <a:ea typeface="+mn-ea"/>
                <a:cs typeface="+mn-cs"/>
              </a:rPr>
              <a:t>Implementing the mathematics textbook to be used in your classroom</a:t>
            </a:r>
          </a:p>
          <a:p>
            <a:pPr marL="685800" lvl="1" indent="-228600">
              <a:buFont typeface="+mj-lt"/>
              <a:buAutoNum type="alphaLcPeriod"/>
            </a:pPr>
            <a:r>
              <a:rPr lang="en-US" sz="1200" kern="1200" dirty="0" smtClean="0">
                <a:solidFill>
                  <a:schemeClr val="tx1"/>
                </a:solidFill>
                <a:effectLst/>
                <a:latin typeface="+mn-lt"/>
                <a:ea typeface="+mn-ea"/>
                <a:cs typeface="+mn-cs"/>
              </a:rPr>
              <a:t>Learning how to use hands-on activities/manipulatives for mathematics instruction</a:t>
            </a:r>
          </a:p>
          <a:p>
            <a:pPr marL="685800" lvl="1" indent="-228600">
              <a:buFont typeface="+mj-lt"/>
              <a:buAutoNum type="alphaLcPeriod"/>
            </a:pPr>
            <a:r>
              <a:rPr lang="en-US" sz="1200" kern="1200" dirty="0" smtClean="0">
                <a:solidFill>
                  <a:schemeClr val="tx1"/>
                </a:solidFill>
                <a:effectLst/>
                <a:latin typeface="+mn-lt"/>
                <a:ea typeface="+mn-ea"/>
                <a:cs typeface="+mn-cs"/>
              </a:rPr>
              <a:t>Learning about difficulties that students may have with particular mathematical ideas and procedures</a:t>
            </a:r>
          </a:p>
          <a:p>
            <a:pPr marL="685800" lvl="1" indent="-228600">
              <a:buFont typeface="+mj-lt"/>
              <a:buAutoNum type="alphaLcPeriod"/>
            </a:pPr>
            <a:r>
              <a:rPr lang="en-US" sz="1200" kern="1200" dirty="0" smtClean="0">
                <a:solidFill>
                  <a:schemeClr val="tx1"/>
                </a:solidFill>
                <a:effectLst/>
                <a:latin typeface="+mn-lt"/>
                <a:ea typeface="+mn-ea"/>
                <a:cs typeface="+mn-cs"/>
              </a:rPr>
              <a:t>Finding out what students think or already know prior to instruction on a topic </a:t>
            </a:r>
          </a:p>
          <a:p>
            <a:pPr marL="685800" lvl="1" indent="-228600">
              <a:buFont typeface="+mj-lt"/>
              <a:buAutoNum type="alphaLcPeriod"/>
            </a:pPr>
            <a:r>
              <a:rPr lang="en-US" sz="1200" kern="1200" dirty="0" smtClean="0">
                <a:solidFill>
                  <a:schemeClr val="tx1"/>
                </a:solidFill>
                <a:effectLst/>
                <a:latin typeface="+mn-lt"/>
                <a:ea typeface="+mn-ea"/>
                <a:cs typeface="+mn-cs"/>
              </a:rPr>
              <a:t>Monitoring student understanding during mathematics instruction</a:t>
            </a:r>
          </a:p>
          <a:p>
            <a:pPr marL="685800" lvl="1" indent="-228600">
              <a:buFont typeface="+mj-lt"/>
              <a:buAutoNum type="alphaLcPeriod"/>
            </a:pPr>
            <a:r>
              <a:rPr lang="en-US" sz="1200" kern="1200" dirty="0" smtClean="0">
                <a:solidFill>
                  <a:schemeClr val="tx1"/>
                </a:solidFill>
                <a:effectLst/>
                <a:latin typeface="+mn-lt"/>
                <a:ea typeface="+mn-ea"/>
                <a:cs typeface="+mn-cs"/>
              </a:rPr>
              <a:t>Differentiating mathematics instruction to meet the needs of diverse learners</a:t>
            </a:r>
          </a:p>
          <a:p>
            <a:pPr marL="685800" lvl="1" indent="-228600">
              <a:buFont typeface="+mj-lt"/>
              <a:buAutoNum type="alphaLcPeriod"/>
            </a:pPr>
            <a:r>
              <a:rPr lang="en-US" sz="1200" kern="1200" dirty="0" smtClean="0">
                <a:solidFill>
                  <a:schemeClr val="tx1"/>
                </a:solidFill>
                <a:effectLst/>
                <a:latin typeface="+mn-lt"/>
                <a:ea typeface="+mn-ea"/>
                <a:cs typeface="+mn-cs"/>
              </a:rPr>
              <a:t>Incorporating students’ cultural backgrounds into mathematics instruction</a:t>
            </a:r>
          </a:p>
          <a:p>
            <a:pPr marL="685800" lvl="1" indent="-228600">
              <a:buFont typeface="+mj-lt"/>
              <a:buAutoNum type="alphaLcPeriod"/>
            </a:pPr>
            <a:r>
              <a:rPr lang="en-US" sz="1200" kern="1200" dirty="0" smtClean="0">
                <a:solidFill>
                  <a:schemeClr val="tx1"/>
                </a:solidFill>
                <a:effectLst/>
                <a:latin typeface="+mn-lt"/>
                <a:ea typeface="+mn-ea"/>
                <a:cs typeface="+mn-cs"/>
              </a:rPr>
              <a:t>Learning how to provide mathematics instruction that integrates engineering, science, and/or computer science</a:t>
            </a:r>
          </a:p>
          <a:p>
            <a:endParaRPr lang="en-US" dirty="0"/>
          </a:p>
          <a:p>
            <a:r>
              <a:rPr lang="en-US" dirty="0"/>
              <a:t>The numbers in parentheses are standard errors.</a:t>
            </a:r>
          </a:p>
          <a:p>
            <a:r>
              <a:rPr lang="en-US" dirty="0"/>
              <a:t> </a:t>
            </a:r>
          </a:p>
          <a:p>
            <a:r>
              <a:rPr lang="en-US" b="1" dirty="0"/>
              <a:t>Findings Highlighted in Technical Report</a:t>
            </a:r>
            <a:endParaRPr lang="en-US" baseline="0" dirty="0" smtClean="0"/>
          </a:p>
          <a:p>
            <a:r>
              <a:rPr lang="en-US" baseline="0" dirty="0" smtClean="0"/>
              <a:t>“</a:t>
            </a:r>
            <a:r>
              <a:rPr lang="en-US" sz="1200" kern="1200" dirty="0" smtClean="0">
                <a:solidFill>
                  <a:schemeClr val="tx1"/>
                </a:solidFill>
                <a:effectLst/>
                <a:latin typeface="+mn-lt"/>
                <a:ea typeface="+mn-ea"/>
                <a:cs typeface="+mn-cs"/>
              </a:rPr>
              <a:t>Data for mathematics teachers are shown in Table 3.11.  Similar to science, about half of mathematics teachers across the grade ranges have had professional growth opportunities in the last three years that heavily emphasized deepening understanding of how mathematics is done (49–58 percent), monitoring student understanding during mathematics instruction (53–56 percent), and differentiating mathematics instruction to meet the needs of diverse learners (53–56 percent).  Another area emphasized, was learning about difficulties students may have with particular mathematics ideas and procedures (46–51 percent).  Learning how to use hands-on activities/‌manipulatives for mathematics instruction was also a common focus of professional development, though more so at the elementary level than the secondary level.  Only about 20 percent of teachers’ recent professional development emphasized learning how to provide mathematics instruction that integrates engineering, science, and/‌or computer science, and incorporating students’ cultural backgrounds into mathematics instruction.”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t>21</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Heavy emphasis</a:t>
            </a:r>
            <a:r>
              <a:rPr lang="en-US" baseline="0" dirty="0" smtClean="0"/>
              <a:t> i</a:t>
            </a:r>
            <a:r>
              <a:rPr lang="en-US" dirty="0" smtClean="0"/>
              <a:t>ncludes teachers that selected</a:t>
            </a:r>
            <a:r>
              <a:rPr lang="en-US" baseline="0" dirty="0" smtClean="0"/>
              <a:t> “4 of 5” or “to a great extent” </a:t>
            </a:r>
            <a:r>
              <a:rPr lang="en-US" dirty="0" smtClean="0"/>
              <a:t>on a 5-point scale with the options of “not at all,” “2 of 5,” “somewhat,” “4 of 5,” and “to a great extent.”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Only mathematics teachers indicating that they participated in mathematics-focused professional development in the last three years are included in these analyses.</a:t>
            </a:r>
            <a:endParaRPr lang="en-US" dirty="0" smtClean="0"/>
          </a:p>
          <a:p>
            <a:endParaRPr lang="en-US" dirty="0" smtClean="0"/>
          </a:p>
          <a:p>
            <a:pPr defTabSz="897301">
              <a:defRPr/>
            </a:pPr>
            <a:r>
              <a:rPr lang="en-US" dirty="0" smtClean="0"/>
              <a:t>Note: Each grade-level chart is sorted independently; consequently items may appear in different orders.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PD is short</a:t>
            </a:r>
            <a:r>
              <a:rPr lang="en-US" baseline="0" dirty="0" smtClean="0"/>
              <a:t> for professional development.</a:t>
            </a:r>
            <a:endParaRPr lang="en-US" dirty="0" smtClean="0"/>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22</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mathematics portion of table 3.1, p. 48 in Technical Report</a:t>
            </a:r>
          </a:p>
          <a:p>
            <a:endParaRPr lang="en-US" dirty="0" smtClean="0"/>
          </a:p>
          <a:p>
            <a:r>
              <a:rPr lang="en-US" b="1" dirty="0"/>
              <a:t>This slide shows data from </a:t>
            </a:r>
            <a:r>
              <a:rPr lang="en-US" b="1" dirty="0" smtClean="0"/>
              <a:t>an individual item. </a:t>
            </a:r>
            <a:endParaRPr lang="en-US" dirty="0"/>
          </a:p>
          <a:p>
            <a:r>
              <a:rPr lang="en-US" dirty="0"/>
              <a:t> </a:t>
            </a:r>
          </a:p>
          <a:p>
            <a:r>
              <a:rPr lang="en-US" b="0" dirty="0"/>
              <a:t>Mathematics Teacher Questionnaire</a:t>
            </a:r>
          </a:p>
          <a:p>
            <a:pPr lvl="0"/>
            <a:r>
              <a:rPr lang="en-US" b="0" dirty="0" smtClean="0"/>
              <a:t>Q18. </a:t>
            </a:r>
            <a:r>
              <a:rPr lang="en-US" sz="1200" b="0" kern="1200" dirty="0" smtClean="0">
                <a:solidFill>
                  <a:schemeClr val="tx1"/>
                </a:solidFill>
                <a:effectLst/>
                <a:latin typeface="+mn-lt"/>
                <a:ea typeface="+mn-ea"/>
                <a:cs typeface="+mn-cs"/>
              </a:rPr>
              <a:t>When did you last participate in professional development focused on mathematics or mathematics teaching?</a:t>
            </a:r>
          </a:p>
          <a:p>
            <a:pPr marL="628615" lvl="1" indent="-171441">
              <a:buFont typeface="Courier New" panose="02070309020205020404" pitchFamily="49" charset="0"/>
              <a:buChar char="o"/>
            </a:pPr>
            <a:r>
              <a:rPr lang="en-US" dirty="0" smtClean="0"/>
              <a:t>In the last</a:t>
            </a:r>
            <a:r>
              <a:rPr lang="en-US" baseline="0" dirty="0" smtClean="0"/>
              <a:t> 12 months</a:t>
            </a:r>
            <a:endParaRPr lang="en-US" dirty="0" smtClean="0"/>
          </a:p>
          <a:p>
            <a:pPr marL="628615" lvl="1" indent="-171441">
              <a:buFont typeface="Courier New" panose="02070309020205020404" pitchFamily="49" charset="0"/>
              <a:buChar char="o"/>
            </a:pPr>
            <a:r>
              <a:rPr lang="en-US" dirty="0" smtClean="0"/>
              <a:t>1-3</a:t>
            </a:r>
            <a:r>
              <a:rPr lang="en-US" baseline="0" dirty="0" smtClean="0"/>
              <a:t> years ago</a:t>
            </a:r>
            <a:endParaRPr lang="en-US" dirty="0"/>
          </a:p>
          <a:p>
            <a:pPr marL="628615" lvl="1" indent="-171441">
              <a:buFont typeface="Courier New" panose="02070309020205020404" pitchFamily="49" charset="0"/>
              <a:buChar char="o"/>
            </a:pPr>
            <a:r>
              <a:rPr lang="en-US" dirty="0" smtClean="0"/>
              <a:t>4–6 </a:t>
            </a:r>
            <a:r>
              <a:rPr lang="en-US" dirty="0"/>
              <a:t>years ago</a:t>
            </a:r>
          </a:p>
          <a:p>
            <a:pPr marL="628615" lvl="1" indent="-171441">
              <a:buFont typeface="Courier New" panose="02070309020205020404" pitchFamily="49" charset="0"/>
              <a:buChar char="o"/>
            </a:pPr>
            <a:r>
              <a:rPr lang="en-US" dirty="0" smtClean="0"/>
              <a:t>7–10 </a:t>
            </a:r>
            <a:r>
              <a:rPr lang="en-US" dirty="0"/>
              <a:t>years ago</a:t>
            </a:r>
          </a:p>
          <a:p>
            <a:pPr marL="628615" lvl="1" indent="-171441">
              <a:buFont typeface="Courier New" panose="02070309020205020404" pitchFamily="49" charset="0"/>
              <a:buChar char="o"/>
            </a:pPr>
            <a:r>
              <a:rPr lang="en-US" dirty="0"/>
              <a:t>More than 10 years ago</a:t>
            </a:r>
          </a:p>
          <a:p>
            <a:pPr marL="628615" lvl="1" indent="-171441">
              <a:buFont typeface="Courier New" panose="02070309020205020404" pitchFamily="49" charset="0"/>
              <a:buChar char="o"/>
            </a:pPr>
            <a:r>
              <a:rPr lang="en-US" dirty="0"/>
              <a:t>Never</a:t>
            </a:r>
          </a:p>
          <a:p>
            <a:endParaRPr lang="en-US" dirty="0"/>
          </a:p>
          <a:p>
            <a:r>
              <a:rPr lang="en-US" dirty="0"/>
              <a:t>The numbers in parentheses are standard errors.</a:t>
            </a:r>
          </a:p>
          <a:p>
            <a:r>
              <a:rPr lang="en-US" dirty="0"/>
              <a:t> </a:t>
            </a:r>
          </a:p>
          <a:p>
            <a:r>
              <a:rPr lang="en-US" b="1" dirty="0"/>
              <a:t>Findings Highlighted in Technical Report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sz="1200" kern="1200" dirty="0" smtClean="0">
                <a:solidFill>
                  <a:schemeClr val="tx1"/>
                </a:solidFill>
                <a:effectLst/>
                <a:latin typeface="+mn-lt"/>
                <a:ea typeface="+mn-ea"/>
                <a:cs typeface="+mn-cs"/>
              </a:rPr>
              <a:t>One important measure of teachers’ continuing education is how long it has been since they participated in professional development.  As can be seen in Table 3.1, with the exception of elementary science teachers, roughly 80 percent or more of science, ‌mathematics, and ‌computer science teachers have participated in discipline-focused professional development (i.e., focused on science, mathematics, computer science content or the teaching of science, mathematics, computer science) within the last three years.  Elementary science teachers stand out for the relative paucity of professional development in science or science teaching, with fewer than about 60 percent having participated in the last three years.”</a:t>
            </a:r>
          </a:p>
        </p:txBody>
      </p:sp>
      <p:sp>
        <p:nvSpPr>
          <p:cNvPr id="4" name="Slide Number Placeholder 3"/>
          <p:cNvSpPr>
            <a:spLocks noGrp="1"/>
          </p:cNvSpPr>
          <p:nvPr>
            <p:ph type="sldNum" sz="quarter" idx="10"/>
          </p:nvPr>
        </p:nvSpPr>
        <p:spPr/>
        <p:txBody>
          <a:bodyPr/>
          <a:lstStyle/>
          <a:p>
            <a:fld id="{B472F11F-6199-4934-A1DC-A9FDDA9F712C}" type="slidenum">
              <a:rPr lang="en-US" smtClean="0"/>
              <a:t>3</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Heavy emphasis</a:t>
            </a:r>
            <a:r>
              <a:rPr lang="en-US" baseline="0" dirty="0" smtClean="0"/>
              <a:t> i</a:t>
            </a:r>
            <a:r>
              <a:rPr lang="en-US" dirty="0" smtClean="0"/>
              <a:t>ncludes teachers that selected</a:t>
            </a:r>
            <a:r>
              <a:rPr lang="en-US" baseline="0" dirty="0" smtClean="0"/>
              <a:t> “4 of 5” or “to a great extent” </a:t>
            </a:r>
            <a:r>
              <a:rPr lang="en-US" dirty="0" smtClean="0"/>
              <a:t>on a 5-point scale with the options of “not at all,” “2 of 5,” “somewhat,” “4 of 5,” and “to a great extent.”</a:t>
            </a:r>
          </a:p>
          <a:p>
            <a:endParaRPr lang="en-US" dirty="0" smtClean="0"/>
          </a:p>
          <a:p>
            <a:pPr marL="0" marR="0" indent="0" algn="l" defTabSz="897301"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Only mathematics teachers indicating that they participated in mathematics-focused professional development in the last three years are included in these analyses.</a:t>
            </a:r>
            <a:endParaRPr lang="en-US" dirty="0" smtClean="0"/>
          </a:p>
          <a:p>
            <a:pPr defTabSz="897301">
              <a:defRPr/>
            </a:pPr>
            <a:endParaRPr lang="en-US" dirty="0" smtClean="0"/>
          </a:p>
          <a:p>
            <a:pPr defTabSz="897301">
              <a:defRPr/>
            </a:pPr>
            <a:r>
              <a:rPr lang="en-US" dirty="0" smtClean="0"/>
              <a:t>Note: Each grade-level chart is sorted independently; consequently items may appear in different orders.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PD is short</a:t>
            </a:r>
            <a:r>
              <a:rPr lang="en-US" baseline="0" dirty="0" smtClean="0"/>
              <a:t> for professional development.</a:t>
            </a:r>
            <a:endParaRPr lang="en-US" dirty="0" smtClean="0"/>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23</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Heavy emphasis</a:t>
            </a:r>
            <a:r>
              <a:rPr lang="en-US" baseline="0" dirty="0" smtClean="0"/>
              <a:t> i</a:t>
            </a:r>
            <a:r>
              <a:rPr lang="en-US" dirty="0" smtClean="0"/>
              <a:t>ncludes teachers that selected</a:t>
            </a:r>
            <a:r>
              <a:rPr lang="en-US" baseline="0" dirty="0" smtClean="0"/>
              <a:t> “4 of 5” or “to a great extent” </a:t>
            </a:r>
            <a:r>
              <a:rPr lang="en-US" dirty="0" smtClean="0"/>
              <a:t>on a 5-point scale with the options of “not at all,” “2 of 5,” “somewhat,” “4 of 5,” and “to a great extent.”</a:t>
            </a:r>
          </a:p>
          <a:p>
            <a:endParaRPr lang="en-US" dirty="0" smtClean="0"/>
          </a:p>
          <a:p>
            <a:pPr defTabSz="897301">
              <a:defRPr/>
            </a:pPr>
            <a:r>
              <a:rPr lang="en-US" dirty="0" smtClean="0"/>
              <a:t>Note: Each grade-level chart is sorted independently; consequently items may appear in different orders.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PD is short</a:t>
            </a:r>
            <a:r>
              <a:rPr lang="en-US" baseline="0" dirty="0" smtClean="0"/>
              <a:t> for professional development.</a:t>
            </a:r>
            <a:endParaRPr lang="en-US" dirty="0" smtClean="0"/>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24</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Heavy emphasis</a:t>
            </a:r>
            <a:r>
              <a:rPr lang="en-US" baseline="0" dirty="0" smtClean="0"/>
              <a:t> i</a:t>
            </a:r>
            <a:r>
              <a:rPr lang="en-US" dirty="0" smtClean="0"/>
              <a:t>ncludes teachers that selected</a:t>
            </a:r>
            <a:r>
              <a:rPr lang="en-US" baseline="0" dirty="0" smtClean="0"/>
              <a:t> “4 of 5” or “to a great extent” </a:t>
            </a:r>
            <a:r>
              <a:rPr lang="en-US" dirty="0" smtClean="0"/>
              <a:t>on a 5-point scale with the options of “not at all,” “2 of 5,” “somewhat,” “4 of 5,” and “to a great extent.”</a:t>
            </a:r>
          </a:p>
          <a:p>
            <a:endParaRPr lang="en-US" dirty="0" smtClean="0"/>
          </a:p>
          <a:p>
            <a:pPr marL="0" marR="0" indent="0" algn="l" defTabSz="897301"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Only mathematics teachers indicating that they participated in mathematics-focused professional development in the last three years are included in these analyses.</a:t>
            </a:r>
            <a:endParaRPr lang="en-US" dirty="0" smtClean="0"/>
          </a:p>
          <a:p>
            <a:pPr defTabSz="897301">
              <a:defRPr/>
            </a:pPr>
            <a:endParaRPr lang="en-US" dirty="0" smtClean="0"/>
          </a:p>
          <a:p>
            <a:pPr defTabSz="897301">
              <a:defRPr/>
            </a:pPr>
            <a:r>
              <a:rPr lang="en-US" dirty="0" smtClean="0"/>
              <a:t>Note: Each grade-level chart is sorted independently; consequently items may appear in different orders.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PD is short</a:t>
            </a:r>
            <a:r>
              <a:rPr lang="en-US" baseline="0" dirty="0" smtClean="0"/>
              <a:t> for professional development.</a:t>
            </a:r>
            <a:endParaRPr lang="en-US" dirty="0" smtClean="0"/>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25</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Heavy emphasis</a:t>
            </a:r>
            <a:r>
              <a:rPr lang="en-US" baseline="0" dirty="0" smtClean="0"/>
              <a:t> i</a:t>
            </a:r>
            <a:r>
              <a:rPr lang="en-US" dirty="0" smtClean="0"/>
              <a:t>ncludes teachers that selected</a:t>
            </a:r>
            <a:r>
              <a:rPr lang="en-US" baseline="0" dirty="0" smtClean="0"/>
              <a:t> “4 of 5” or “to a great extent” </a:t>
            </a:r>
            <a:r>
              <a:rPr lang="en-US" dirty="0" smtClean="0"/>
              <a:t>on a 5-point scale with the options of “not at all,” “2 of 5,” “somewhat,” “4 of 5,” and “to a great extent.”</a:t>
            </a:r>
          </a:p>
          <a:p>
            <a:endParaRPr lang="en-US" dirty="0" smtClean="0"/>
          </a:p>
          <a:p>
            <a:pPr marL="0" marR="0" indent="0" algn="l" defTabSz="897301"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Only mathematics teachers indicating that they participated in mathematics-focused professional development in the last three years are included in these analyses.</a:t>
            </a:r>
            <a:endParaRPr lang="en-US" dirty="0" smtClean="0"/>
          </a:p>
          <a:p>
            <a:pPr defTabSz="897301">
              <a:defRPr/>
            </a:pPr>
            <a:endParaRPr lang="en-US" dirty="0" smtClean="0"/>
          </a:p>
          <a:p>
            <a:pPr defTabSz="897301">
              <a:defRPr/>
            </a:pPr>
            <a:r>
              <a:rPr lang="en-US" dirty="0" smtClean="0"/>
              <a:t>Note: Each grade-level chart is sorted independently; consequently items may appear in different orders.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PD is short</a:t>
            </a:r>
            <a:r>
              <a:rPr lang="en-US" baseline="0" dirty="0" smtClean="0"/>
              <a:t> for professional development.</a:t>
            </a:r>
            <a:endParaRPr lang="en-US" dirty="0" smtClean="0"/>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26</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Heavy emphasis</a:t>
            </a:r>
            <a:r>
              <a:rPr lang="en-US" baseline="0" dirty="0" smtClean="0"/>
              <a:t> i</a:t>
            </a:r>
            <a:r>
              <a:rPr lang="en-US" dirty="0" smtClean="0"/>
              <a:t>ncludes teachers that selected</a:t>
            </a:r>
            <a:r>
              <a:rPr lang="en-US" baseline="0" dirty="0" smtClean="0"/>
              <a:t> “4 of 5” or “to a great extent” </a:t>
            </a:r>
            <a:r>
              <a:rPr lang="en-US" dirty="0" smtClean="0"/>
              <a:t>on a 5-point scale with the options of “not at all,” “2 of 5,” “somewhat,” “4 of 5,” and “to a great extent.”</a:t>
            </a:r>
          </a:p>
          <a:p>
            <a:endParaRPr lang="en-US" dirty="0" smtClean="0"/>
          </a:p>
          <a:p>
            <a:pPr marL="0" marR="0" indent="0" algn="l" defTabSz="897301"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Only mathematics teachers indicating that they participated in mathematics-focused professional development in the last three years are included in these analyses.</a:t>
            </a:r>
            <a:endParaRPr lang="en-US" dirty="0" smtClean="0"/>
          </a:p>
          <a:p>
            <a:pPr defTabSz="897301">
              <a:defRPr/>
            </a:pPr>
            <a:endParaRPr lang="en-US" dirty="0" smtClean="0"/>
          </a:p>
          <a:p>
            <a:pPr defTabSz="897301">
              <a:defRPr/>
            </a:pPr>
            <a:r>
              <a:rPr lang="en-US" dirty="0" smtClean="0"/>
              <a:t>Note: Each grade-level chart is sorted independently; consequently items may appear in different orders.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PD is short</a:t>
            </a:r>
            <a:r>
              <a:rPr lang="en-US" baseline="0" dirty="0" smtClean="0"/>
              <a:t> for professional development.</a:t>
            </a:r>
            <a:endParaRPr lang="en-US" dirty="0" smtClean="0"/>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27</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mathematics portion of Table 3.13,</a:t>
            </a:r>
            <a:r>
              <a:rPr lang="en-US" baseline="0" dirty="0" smtClean="0"/>
              <a:t> p. 58 in Technical Report</a:t>
            </a:r>
          </a:p>
          <a:p>
            <a:endParaRPr lang="en-US" baseline="0" dirty="0" smtClean="0"/>
          </a:p>
          <a:p>
            <a:r>
              <a:rPr lang="en-US" sz="1200" b="1" kern="1200" dirty="0" smtClean="0">
                <a:solidFill>
                  <a:schemeClr val="tx1"/>
                </a:solidFill>
                <a:effectLst/>
                <a:latin typeface="+mn-lt"/>
                <a:ea typeface="+mn-ea"/>
                <a:cs typeface="+mn-cs"/>
              </a:rPr>
              <a:t>This slide shows data from</a:t>
            </a:r>
            <a:r>
              <a:rPr lang="en-US" sz="1200" b="1" kern="1200" baseline="0" dirty="0" smtClean="0">
                <a:solidFill>
                  <a:schemeClr val="tx1"/>
                </a:solidFill>
                <a:effectLst/>
                <a:latin typeface="+mn-lt"/>
                <a:ea typeface="+mn-ea"/>
                <a:cs typeface="+mn-cs"/>
              </a:rPr>
              <a:t> composites.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Sets of related questionnaire items were combined to create several composite variables related to key constructs.  Composite variables, which are more reliable than individual survey items, were computed to have a minimum possible value of 0 and a maximum possible value of 100.  Higher composite scores indicate more of the construct being measure by the composite.  Each composite is calculated by summing the responses to the items associated with that composite and then dividing by the total points possible. In order for the composites to be on a 100-point scale, the lowest response option on each scale was set to 0 and the others were adjusted accordingly; so for example, an item with a scale ranging from 1 to 4 was re-coded to have a scale of 0 to 3. By doing this, someone who marks the lowest point on every item in a composite receives a composite score of 0 rather than some positive number. It also assures that 50 is the true mid-point. The denominator for each composite is determined by computing the maximum possible sum of responses for a series of items and dividing by 100; e.g., a 9-item composite where each item is on a scale of 0–3 would have a denominator of 0.27. Composites values were not computed for participants who respond to fewer than two-thirds of the items that form the composite.</a:t>
            </a:r>
          </a:p>
          <a:p>
            <a:endParaRPr lang="en-US" dirty="0" smtClean="0"/>
          </a:p>
          <a:p>
            <a:r>
              <a:rPr lang="en-US" b="1" i="1" dirty="0" smtClean="0"/>
              <a:t>Extent Professional</a:t>
            </a:r>
            <a:r>
              <a:rPr lang="en-US" b="1" i="1" baseline="0" dirty="0" smtClean="0"/>
              <a:t> Development Supports Student-Centered Instruction Composite Items</a:t>
            </a:r>
            <a:endParaRPr lang="en-US" b="1" i="1" dirty="0" smtClean="0"/>
          </a:p>
          <a:p>
            <a:pPr marL="457200" lvl="1" indent="0">
              <a:buFont typeface="+mj-lt"/>
              <a:buNone/>
            </a:pPr>
            <a:r>
              <a:rPr lang="en-US" sz="1200" kern="1200" dirty="0" smtClean="0">
                <a:solidFill>
                  <a:schemeClr val="tx1"/>
                </a:solidFill>
                <a:effectLst/>
                <a:latin typeface="+mn-lt"/>
                <a:ea typeface="+mn-ea"/>
                <a:cs typeface="+mn-cs"/>
              </a:rPr>
              <a:t>Q22a.</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Deepening your own mathematics content knowledge</a:t>
            </a:r>
          </a:p>
          <a:p>
            <a:pPr marL="457200" lvl="1" indent="0">
              <a:buFont typeface="+mj-lt"/>
              <a:buNone/>
            </a:pPr>
            <a:r>
              <a:rPr lang="en-US" sz="1200" kern="1200" dirty="0" smtClean="0">
                <a:solidFill>
                  <a:schemeClr val="tx1"/>
                </a:solidFill>
                <a:effectLst/>
                <a:latin typeface="+mn-lt"/>
                <a:ea typeface="+mn-ea"/>
                <a:cs typeface="+mn-cs"/>
              </a:rPr>
              <a:t>Q22b.</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Deepening your understanding of how mathematics is done (for example: considering how to approach a problem, explaining and justifying solutions, creating and using mathematical models)</a:t>
            </a:r>
          </a:p>
          <a:p>
            <a:pPr marL="457200" lvl="1" indent="0">
              <a:buFont typeface="+mj-lt"/>
              <a:buNone/>
            </a:pPr>
            <a:r>
              <a:rPr lang="en-US" sz="1200" kern="1200" dirty="0" smtClean="0">
                <a:solidFill>
                  <a:schemeClr val="tx1"/>
                </a:solidFill>
                <a:effectLst/>
                <a:latin typeface="+mn-lt"/>
                <a:ea typeface="+mn-ea"/>
                <a:cs typeface="+mn-cs"/>
              </a:rPr>
              <a:t>Q22c.</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Implementing the mathematics textbook to be used in your classroom</a:t>
            </a:r>
          </a:p>
          <a:p>
            <a:pPr marL="457200" lvl="1" indent="0">
              <a:buFont typeface="+mj-lt"/>
              <a:buNone/>
            </a:pPr>
            <a:r>
              <a:rPr lang="en-US" sz="1200" kern="1200" dirty="0" smtClean="0">
                <a:solidFill>
                  <a:schemeClr val="tx1"/>
                </a:solidFill>
                <a:effectLst/>
                <a:latin typeface="+mn-lt"/>
                <a:ea typeface="+mn-ea"/>
                <a:cs typeface="+mn-cs"/>
              </a:rPr>
              <a:t>Q22d.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Learning how to use hands-on activities/manipulatives for mathematics instruction</a:t>
            </a:r>
          </a:p>
          <a:p>
            <a:pPr marL="457200" lvl="1" indent="0">
              <a:buFont typeface="+mj-lt"/>
              <a:buNone/>
            </a:pPr>
            <a:r>
              <a:rPr lang="en-US" sz="1200" kern="1200" dirty="0" smtClean="0">
                <a:solidFill>
                  <a:schemeClr val="tx1"/>
                </a:solidFill>
                <a:effectLst/>
                <a:latin typeface="+mn-lt"/>
                <a:ea typeface="+mn-ea"/>
                <a:cs typeface="+mn-cs"/>
              </a:rPr>
              <a:t>Q22e.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Learning about difficulties that students may have with particular mathematical ideas and procedures</a:t>
            </a:r>
          </a:p>
          <a:p>
            <a:pPr marL="457200" lvl="1" indent="0">
              <a:buFont typeface="+mj-lt"/>
              <a:buNone/>
            </a:pPr>
            <a:r>
              <a:rPr lang="en-US" sz="1200" kern="1200" dirty="0" smtClean="0">
                <a:solidFill>
                  <a:schemeClr val="tx1"/>
                </a:solidFill>
                <a:effectLst/>
                <a:latin typeface="+mn-lt"/>
                <a:ea typeface="+mn-ea"/>
                <a:cs typeface="+mn-cs"/>
              </a:rPr>
              <a:t>Q22f.</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Finding out what students think or already know prior to instruction on a topic </a:t>
            </a:r>
          </a:p>
          <a:p>
            <a:pPr marL="457200" lvl="1" indent="0">
              <a:buFont typeface="+mj-lt"/>
              <a:buNone/>
            </a:pPr>
            <a:r>
              <a:rPr lang="en-US" sz="1200" kern="1200" dirty="0" smtClean="0">
                <a:solidFill>
                  <a:schemeClr val="tx1"/>
                </a:solidFill>
                <a:effectLst/>
                <a:latin typeface="+mn-lt"/>
                <a:ea typeface="+mn-ea"/>
                <a:cs typeface="+mn-cs"/>
              </a:rPr>
              <a:t>Q22g.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Monitoring student understanding during mathematics instruction</a:t>
            </a:r>
          </a:p>
          <a:p>
            <a:pPr marL="457200" lvl="1" indent="0">
              <a:buFont typeface="+mj-lt"/>
              <a:buNone/>
            </a:pPr>
            <a:r>
              <a:rPr lang="en-US" sz="1200" kern="1200" dirty="0" smtClean="0">
                <a:solidFill>
                  <a:schemeClr val="tx1"/>
                </a:solidFill>
                <a:effectLst/>
                <a:latin typeface="+mn-lt"/>
                <a:ea typeface="+mn-ea"/>
                <a:cs typeface="+mn-cs"/>
              </a:rPr>
              <a:t>Q22h.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Differentiating mathematics instruction to meet the needs of diverse learners</a:t>
            </a:r>
          </a:p>
          <a:p>
            <a:pPr marL="457200" lvl="1" indent="0">
              <a:buFont typeface="+mj-lt"/>
              <a:buNone/>
            </a:pPr>
            <a:r>
              <a:rPr lang="en-US" sz="1200" kern="1200" dirty="0" smtClean="0">
                <a:solidFill>
                  <a:schemeClr val="tx1"/>
                </a:solidFill>
                <a:effectLst/>
                <a:latin typeface="+mn-lt"/>
                <a:ea typeface="+mn-ea"/>
                <a:cs typeface="+mn-cs"/>
              </a:rPr>
              <a:t>Q22i.</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Incorporating students’ cultural backgrounds into mathematics instruction</a:t>
            </a:r>
          </a:p>
          <a:p>
            <a:pPr marL="457200" lvl="1" indent="0">
              <a:buFont typeface="+mj-lt"/>
              <a:buNone/>
            </a:pPr>
            <a:r>
              <a:rPr lang="en-US" sz="1200" kern="1200" dirty="0" smtClean="0">
                <a:solidFill>
                  <a:schemeClr val="tx1"/>
                </a:solidFill>
                <a:effectLst/>
                <a:latin typeface="+mn-lt"/>
                <a:ea typeface="+mn-ea"/>
                <a:cs typeface="+mn-cs"/>
              </a:rPr>
              <a:t>Q22j.</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Learning how to provide mathematics instruction that integrates engineering, science, and/or computer science</a:t>
            </a:r>
          </a:p>
          <a:p>
            <a:endParaRPr lang="en-US" dirty="0" smtClean="0"/>
          </a:p>
          <a:p>
            <a:endParaRPr lang="en-US" dirty="0" smtClean="0"/>
          </a:p>
          <a:p>
            <a:r>
              <a:rPr lang="en-US" dirty="0" smtClean="0"/>
              <a:t>Mathematics Teacher Questionnaire</a:t>
            </a:r>
          </a:p>
          <a:p>
            <a:pPr marL="0" marR="0" lvl="0" indent="0" algn="l" defTabSz="914350" rtl="0" eaLnBrk="1" fontAlgn="auto" latinLnBrk="0" hangingPunct="1">
              <a:lnSpc>
                <a:spcPct val="100000"/>
              </a:lnSpc>
              <a:spcBef>
                <a:spcPts val="0"/>
              </a:spcBef>
              <a:spcAft>
                <a:spcPts val="0"/>
              </a:spcAft>
              <a:buClrTx/>
              <a:buSzTx/>
              <a:buFontTx/>
              <a:buNone/>
              <a:tabLst/>
              <a:defRPr/>
            </a:pPr>
            <a:r>
              <a:rPr lang="en-US" b="0" dirty="0" smtClean="0"/>
              <a:t>Q22. </a:t>
            </a:r>
            <a:r>
              <a:rPr lang="en-US" sz="1200" b="0" kern="1200" dirty="0" smtClean="0">
                <a:solidFill>
                  <a:schemeClr val="tx1"/>
                </a:solidFill>
                <a:effectLst/>
                <a:latin typeface="+mn-lt"/>
                <a:ea typeface="+mn-ea"/>
                <a:cs typeface="+mn-cs"/>
              </a:rPr>
              <a:t>Thinking about all of your mathematics-related professional development in the last 3 years, to what extent was each of the following emphasized? [Select one on each row.]</a:t>
            </a:r>
            <a:r>
              <a:rPr lang="en-US" b="0" dirty="0" smtClean="0"/>
              <a:t>(Response Options: [1] Not at all, [2] 2 of 5, [3] Somewhat, [4] 4 of 5, [5] To a great extent)</a:t>
            </a:r>
          </a:p>
          <a:p>
            <a:pPr marL="685800" lvl="1" indent="-228600">
              <a:buFont typeface="+mj-lt"/>
              <a:buAutoNum type="alphaLcPeriod"/>
            </a:pPr>
            <a:r>
              <a:rPr lang="en-US" sz="1200" kern="1200" dirty="0" smtClean="0">
                <a:solidFill>
                  <a:schemeClr val="tx1"/>
                </a:solidFill>
                <a:effectLst/>
                <a:latin typeface="+mn-lt"/>
                <a:ea typeface="+mn-ea"/>
                <a:cs typeface="+mn-cs"/>
              </a:rPr>
              <a:t>Deepening your own mathematics content knowledge</a:t>
            </a:r>
          </a:p>
          <a:p>
            <a:pPr marL="685800" lvl="1" indent="-228600">
              <a:buFont typeface="+mj-lt"/>
              <a:buAutoNum type="alphaLcPeriod"/>
            </a:pPr>
            <a:r>
              <a:rPr lang="en-US" sz="1200" kern="1200" dirty="0" smtClean="0">
                <a:solidFill>
                  <a:schemeClr val="tx1"/>
                </a:solidFill>
                <a:effectLst/>
                <a:latin typeface="+mn-lt"/>
                <a:ea typeface="+mn-ea"/>
                <a:cs typeface="+mn-cs"/>
              </a:rPr>
              <a:t>Deepening your understanding of how mathematics is done (for example: considering how to approach a problem, explaining and justifying solutions, creating and using mathematical models)</a:t>
            </a:r>
          </a:p>
          <a:p>
            <a:pPr marL="685800" lvl="1" indent="-228600">
              <a:buFont typeface="+mj-lt"/>
              <a:buAutoNum type="alphaLcPeriod"/>
            </a:pPr>
            <a:r>
              <a:rPr lang="en-US" sz="1200" kern="1200" dirty="0" smtClean="0">
                <a:solidFill>
                  <a:schemeClr val="tx1"/>
                </a:solidFill>
                <a:effectLst/>
                <a:latin typeface="+mn-lt"/>
                <a:ea typeface="+mn-ea"/>
                <a:cs typeface="+mn-cs"/>
              </a:rPr>
              <a:t>Implementing the mathematics textbook to be used in your classroom</a:t>
            </a:r>
          </a:p>
          <a:p>
            <a:pPr marL="685800" lvl="1" indent="-228600">
              <a:buFont typeface="+mj-lt"/>
              <a:buAutoNum type="alphaLcPeriod"/>
            </a:pPr>
            <a:r>
              <a:rPr lang="en-US" sz="1200" kern="1200" dirty="0" smtClean="0">
                <a:solidFill>
                  <a:schemeClr val="tx1"/>
                </a:solidFill>
                <a:effectLst/>
                <a:latin typeface="+mn-lt"/>
                <a:ea typeface="+mn-ea"/>
                <a:cs typeface="+mn-cs"/>
              </a:rPr>
              <a:t>Learning how to use hands-on activities/manipulatives for mathematics instruction</a:t>
            </a:r>
          </a:p>
          <a:p>
            <a:pPr marL="685800" lvl="1" indent="-228600">
              <a:buFont typeface="+mj-lt"/>
              <a:buAutoNum type="alphaLcPeriod"/>
            </a:pPr>
            <a:r>
              <a:rPr lang="en-US" sz="1200" kern="1200" dirty="0" smtClean="0">
                <a:solidFill>
                  <a:schemeClr val="tx1"/>
                </a:solidFill>
                <a:effectLst/>
                <a:latin typeface="+mn-lt"/>
                <a:ea typeface="+mn-ea"/>
                <a:cs typeface="+mn-cs"/>
              </a:rPr>
              <a:t>Learning about difficulties that students may have with particular mathematical ideas and procedures</a:t>
            </a:r>
          </a:p>
          <a:p>
            <a:pPr marL="685800" lvl="1" indent="-228600">
              <a:buFont typeface="+mj-lt"/>
              <a:buAutoNum type="alphaLcPeriod"/>
            </a:pPr>
            <a:r>
              <a:rPr lang="en-US" sz="1200" kern="1200" dirty="0" smtClean="0">
                <a:solidFill>
                  <a:schemeClr val="tx1"/>
                </a:solidFill>
                <a:effectLst/>
                <a:latin typeface="+mn-lt"/>
                <a:ea typeface="+mn-ea"/>
                <a:cs typeface="+mn-cs"/>
              </a:rPr>
              <a:t>Finding out what students think or already know prior to instruction on a topic </a:t>
            </a:r>
          </a:p>
          <a:p>
            <a:pPr marL="685800" lvl="1" indent="-228600">
              <a:buFont typeface="+mj-lt"/>
              <a:buAutoNum type="alphaLcPeriod"/>
            </a:pPr>
            <a:r>
              <a:rPr lang="en-US" sz="1200" kern="1200" dirty="0" smtClean="0">
                <a:solidFill>
                  <a:schemeClr val="tx1"/>
                </a:solidFill>
                <a:effectLst/>
                <a:latin typeface="+mn-lt"/>
                <a:ea typeface="+mn-ea"/>
                <a:cs typeface="+mn-cs"/>
              </a:rPr>
              <a:t>Monitoring student understanding during mathematics instruction</a:t>
            </a:r>
          </a:p>
          <a:p>
            <a:pPr marL="685800" lvl="1" indent="-228600">
              <a:buFont typeface="+mj-lt"/>
              <a:buAutoNum type="alphaLcPeriod"/>
            </a:pPr>
            <a:r>
              <a:rPr lang="en-US" sz="1200" kern="1200" dirty="0" smtClean="0">
                <a:solidFill>
                  <a:schemeClr val="tx1"/>
                </a:solidFill>
                <a:effectLst/>
                <a:latin typeface="+mn-lt"/>
                <a:ea typeface="+mn-ea"/>
                <a:cs typeface="+mn-cs"/>
              </a:rPr>
              <a:t>Differentiating mathematics instruction to meet the needs of diverse learners</a:t>
            </a:r>
          </a:p>
          <a:p>
            <a:pPr marL="685800" lvl="1" indent="-228600">
              <a:buFont typeface="+mj-lt"/>
              <a:buAutoNum type="alphaLcPeriod"/>
            </a:pPr>
            <a:r>
              <a:rPr lang="en-US" sz="1200" kern="1200" dirty="0" smtClean="0">
                <a:solidFill>
                  <a:schemeClr val="tx1"/>
                </a:solidFill>
                <a:effectLst/>
                <a:latin typeface="+mn-lt"/>
                <a:ea typeface="+mn-ea"/>
                <a:cs typeface="+mn-cs"/>
              </a:rPr>
              <a:t>Incorporating students’ cultural backgrounds into mathematics instruction</a:t>
            </a:r>
          </a:p>
          <a:p>
            <a:pPr marL="685800" lvl="1" indent="-228600">
              <a:buFont typeface="+mj-lt"/>
              <a:buAutoNum type="alphaLcPeriod"/>
            </a:pPr>
            <a:r>
              <a:rPr lang="en-US" sz="1200" kern="1200" dirty="0" smtClean="0">
                <a:solidFill>
                  <a:schemeClr val="tx1"/>
                </a:solidFill>
                <a:effectLst/>
                <a:latin typeface="+mn-lt"/>
                <a:ea typeface="+mn-ea"/>
                <a:cs typeface="+mn-cs"/>
              </a:rPr>
              <a:t>Learning how to provide mathematics instruction that integrates engineering, science, and/or computer science</a:t>
            </a:r>
          </a:p>
          <a:p>
            <a:endParaRPr lang="en-US" dirty="0" smtClean="0"/>
          </a:p>
          <a:p>
            <a:r>
              <a:rPr lang="en-US" dirty="0" smtClean="0"/>
              <a:t>The numbers in parentheses are standard errors.</a:t>
            </a:r>
          </a:p>
          <a:p>
            <a:r>
              <a:rPr lang="en-US" dirty="0" smtClean="0"/>
              <a:t> </a:t>
            </a:r>
          </a:p>
          <a:p>
            <a:r>
              <a:rPr lang="en-US" b="1" dirty="0" smtClean="0"/>
              <a:t>Findings Highlighted in Technical Report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“Several items related to a focus on student-centered instruction in recent teacher professional development were combined into a composite variable.  As can be seen in Table 3.13, professional development for elementary mathematics is more likely than professional development for elementary science to support student-centered instruction (mean scores of 61 and 48, respectively).  Interestingly, in science, professional development for middle and high school teachers gives more emphasis to student-centered instruction than elementary teachers, but in mathematics, professional development for elementary teachers is more likely to have this focus compared to what high school mathematics teachers experience.  Lastly, the mean score for high school computer science teachers is significantly higher than the mean scores for both science and mathematics high school teachers.”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0457189-2524-420E-B3F5-7FC498A7B8A5}" type="slidenum">
              <a:rPr lang="en-US" smtClean="0"/>
              <a:t>28</a:t>
            </a:fld>
            <a:endParaRPr lang="en-US"/>
          </a:p>
        </p:txBody>
      </p:sp>
    </p:spTree>
    <p:extLst>
      <p:ext uri="{BB962C8B-B14F-4D97-AF65-F5344CB8AC3E}">
        <p14:creationId xmlns:p14="http://schemas.microsoft.com/office/powerpoint/2010/main" val="29396942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mathematics </a:t>
            </a:r>
            <a:r>
              <a:rPr lang="en-US" baseline="0" dirty="0" smtClean="0"/>
              <a:t>portion of </a:t>
            </a:r>
            <a:r>
              <a:rPr lang="en-US" dirty="0" smtClean="0"/>
              <a:t>Table 3.14,</a:t>
            </a:r>
            <a:r>
              <a:rPr lang="en-US" baseline="0" dirty="0" smtClean="0"/>
              <a:t> p. 59 in Technical Report</a:t>
            </a:r>
          </a:p>
          <a:p>
            <a:endParaRPr lang="en-US" baseline="0" dirty="0" smtClean="0"/>
          </a:p>
          <a:p>
            <a:r>
              <a:rPr lang="en-US" sz="1200" b="1" kern="1200" dirty="0" smtClean="0">
                <a:solidFill>
                  <a:schemeClr val="tx1"/>
                </a:solidFill>
                <a:effectLst/>
                <a:latin typeface="+mn-lt"/>
                <a:ea typeface="+mn-ea"/>
                <a:cs typeface="+mn-cs"/>
              </a:rPr>
              <a:t>This slide shows data from</a:t>
            </a:r>
            <a:r>
              <a:rPr lang="en-US" sz="1200" b="1" kern="1200" baseline="0" dirty="0" smtClean="0">
                <a:solidFill>
                  <a:schemeClr val="tx1"/>
                </a:solidFill>
                <a:effectLst/>
                <a:latin typeface="+mn-lt"/>
                <a:ea typeface="+mn-ea"/>
                <a:cs typeface="+mn-cs"/>
              </a:rPr>
              <a:t> composites.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Sets of related questionnaire items were combined to create several composite variables related to key constructs.  Composite variables, which are more reliable than individual survey items, were computed to have a minimum possible value of 0 and a maximum possible value of 100.  Higher composite scores indicate more of the construct being measure by the composite.  Each composite is calculated by summing the responses to the items associated with that composite and then dividing by the total points possible. In order for the composites to be on a 100-point scale, the lowest response option on each scale was set to 0 and the others were adjusted accordingly; so for example, an item with a scale ranging from 1 to 4 was re-coded to have a scale of 0 to 3. By doing this, someone who marks the lowest point on every item in a composite receives a composite score of 0 rather than some positive number. It also assures that 50 is the true mid-point. The denominator for each composite is determined by computing the maximum possible sum of responses for a series of items and dividing by 100; e.g., a 9-item composite where each item is on a scale of 0–3 would have a denominator of 0.27. Composites values were not computed for participants who respond to fewer than two-thirds of the items that form the composite.</a:t>
            </a:r>
          </a:p>
          <a:p>
            <a:endParaRPr lang="en-US" dirty="0" smtClean="0"/>
          </a:p>
          <a:p>
            <a:r>
              <a:rPr lang="en-US" b="1" i="1" dirty="0" smtClean="0"/>
              <a:t>Extent Professional</a:t>
            </a:r>
            <a:r>
              <a:rPr lang="en-US" b="1" i="1" baseline="0" dirty="0" smtClean="0"/>
              <a:t> Development Supports Student-Centered Instruction Composite Items</a:t>
            </a:r>
            <a:endParaRPr lang="en-US" b="1" i="1" dirty="0" smtClean="0"/>
          </a:p>
          <a:p>
            <a:pPr marL="457200" lvl="1" indent="0">
              <a:buFont typeface="+mj-lt"/>
              <a:buNone/>
            </a:pPr>
            <a:r>
              <a:rPr lang="en-US" sz="1200" kern="1200" dirty="0" smtClean="0">
                <a:solidFill>
                  <a:schemeClr val="tx1"/>
                </a:solidFill>
                <a:effectLst/>
                <a:latin typeface="+mn-lt"/>
                <a:ea typeface="+mn-ea"/>
                <a:cs typeface="+mn-cs"/>
              </a:rPr>
              <a:t>Q22a.</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Deepening your own mathematics content knowledge</a:t>
            </a:r>
          </a:p>
          <a:p>
            <a:pPr marL="457200" lvl="1" indent="0">
              <a:buFont typeface="+mj-lt"/>
              <a:buNone/>
            </a:pPr>
            <a:r>
              <a:rPr lang="en-US" sz="1200" kern="1200" dirty="0" smtClean="0">
                <a:solidFill>
                  <a:schemeClr val="tx1"/>
                </a:solidFill>
                <a:effectLst/>
                <a:latin typeface="+mn-lt"/>
                <a:ea typeface="+mn-ea"/>
                <a:cs typeface="+mn-cs"/>
              </a:rPr>
              <a:t>Q22b.</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Deepening your understanding of how mathematics is done (for example: considering how to approach a problem, explaining and justifying solutions, creating and using mathematical models)</a:t>
            </a:r>
          </a:p>
          <a:p>
            <a:pPr marL="457200" lvl="1" indent="0">
              <a:buFont typeface="+mj-lt"/>
              <a:buNone/>
            </a:pPr>
            <a:r>
              <a:rPr lang="en-US" sz="1200" kern="1200" dirty="0" smtClean="0">
                <a:solidFill>
                  <a:schemeClr val="tx1"/>
                </a:solidFill>
                <a:effectLst/>
                <a:latin typeface="+mn-lt"/>
                <a:ea typeface="+mn-ea"/>
                <a:cs typeface="+mn-cs"/>
              </a:rPr>
              <a:t>Q22c.</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Implementing the mathematics textbook to be used in your classroom</a:t>
            </a:r>
          </a:p>
          <a:p>
            <a:pPr marL="457200" lvl="1" indent="0">
              <a:buFont typeface="+mj-lt"/>
              <a:buNone/>
            </a:pPr>
            <a:r>
              <a:rPr lang="en-US" sz="1200" kern="1200" dirty="0" smtClean="0">
                <a:solidFill>
                  <a:schemeClr val="tx1"/>
                </a:solidFill>
                <a:effectLst/>
                <a:latin typeface="+mn-lt"/>
                <a:ea typeface="+mn-ea"/>
                <a:cs typeface="+mn-cs"/>
              </a:rPr>
              <a:t>Q22d.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Learning how to use hands-on activities/manipulatives for mathematics instruction</a:t>
            </a:r>
          </a:p>
          <a:p>
            <a:pPr marL="457200" lvl="1" indent="0">
              <a:buFont typeface="+mj-lt"/>
              <a:buNone/>
            </a:pPr>
            <a:r>
              <a:rPr lang="en-US" sz="1200" kern="1200" dirty="0" smtClean="0">
                <a:solidFill>
                  <a:schemeClr val="tx1"/>
                </a:solidFill>
                <a:effectLst/>
                <a:latin typeface="+mn-lt"/>
                <a:ea typeface="+mn-ea"/>
                <a:cs typeface="+mn-cs"/>
              </a:rPr>
              <a:t>Q22e.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Learning about difficulties that students may have with particular mathematical ideas and procedures</a:t>
            </a:r>
          </a:p>
          <a:p>
            <a:pPr marL="457200" lvl="1" indent="0">
              <a:buFont typeface="+mj-lt"/>
              <a:buNone/>
            </a:pPr>
            <a:r>
              <a:rPr lang="en-US" sz="1200" kern="1200" dirty="0" smtClean="0">
                <a:solidFill>
                  <a:schemeClr val="tx1"/>
                </a:solidFill>
                <a:effectLst/>
                <a:latin typeface="+mn-lt"/>
                <a:ea typeface="+mn-ea"/>
                <a:cs typeface="+mn-cs"/>
              </a:rPr>
              <a:t>Q22f.</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Finding out what students think or already know prior to instruction on a topic </a:t>
            </a:r>
          </a:p>
          <a:p>
            <a:pPr marL="457200" lvl="1" indent="0">
              <a:buFont typeface="+mj-lt"/>
              <a:buNone/>
            </a:pPr>
            <a:r>
              <a:rPr lang="en-US" sz="1200" kern="1200" dirty="0" smtClean="0">
                <a:solidFill>
                  <a:schemeClr val="tx1"/>
                </a:solidFill>
                <a:effectLst/>
                <a:latin typeface="+mn-lt"/>
                <a:ea typeface="+mn-ea"/>
                <a:cs typeface="+mn-cs"/>
              </a:rPr>
              <a:t>Q22g.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Monitoring student understanding during mathematics instruction</a:t>
            </a:r>
          </a:p>
          <a:p>
            <a:pPr marL="457200" lvl="1" indent="0">
              <a:buFont typeface="+mj-lt"/>
              <a:buNone/>
            </a:pPr>
            <a:r>
              <a:rPr lang="en-US" sz="1200" kern="1200" dirty="0" smtClean="0">
                <a:solidFill>
                  <a:schemeClr val="tx1"/>
                </a:solidFill>
                <a:effectLst/>
                <a:latin typeface="+mn-lt"/>
                <a:ea typeface="+mn-ea"/>
                <a:cs typeface="+mn-cs"/>
              </a:rPr>
              <a:t>Q22h.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Differentiating mathematics instruction to meet the needs of diverse learners</a:t>
            </a:r>
          </a:p>
          <a:p>
            <a:pPr marL="457200" lvl="1" indent="0">
              <a:buFont typeface="+mj-lt"/>
              <a:buNone/>
            </a:pPr>
            <a:r>
              <a:rPr lang="en-US" sz="1200" kern="1200" dirty="0" smtClean="0">
                <a:solidFill>
                  <a:schemeClr val="tx1"/>
                </a:solidFill>
                <a:effectLst/>
                <a:latin typeface="+mn-lt"/>
                <a:ea typeface="+mn-ea"/>
                <a:cs typeface="+mn-cs"/>
              </a:rPr>
              <a:t>Q22i.</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Incorporating students’ cultural backgrounds into mathematics instruction</a:t>
            </a:r>
          </a:p>
          <a:p>
            <a:pPr marL="457200" lvl="1" indent="0">
              <a:buFont typeface="+mj-lt"/>
              <a:buNone/>
            </a:pPr>
            <a:r>
              <a:rPr lang="en-US" sz="1200" kern="1200" dirty="0" smtClean="0">
                <a:solidFill>
                  <a:schemeClr val="tx1"/>
                </a:solidFill>
                <a:effectLst/>
                <a:latin typeface="+mn-lt"/>
                <a:ea typeface="+mn-ea"/>
                <a:cs typeface="+mn-cs"/>
              </a:rPr>
              <a:t>Q22j.</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Learning how to provide mathematics instruction that integrates engineering, science, and/or computer science</a:t>
            </a:r>
            <a:endParaRPr lang="en-US" dirty="0" smtClean="0"/>
          </a:p>
          <a:p>
            <a:endParaRPr lang="en-US" dirty="0" smtClean="0"/>
          </a:p>
          <a:p>
            <a:r>
              <a:rPr lang="en-US" dirty="0" smtClean="0"/>
              <a:t>Mathematics Teacher Questionnaire</a:t>
            </a:r>
          </a:p>
          <a:p>
            <a:pPr marL="0" marR="0" lvl="0" indent="0" algn="l" defTabSz="914350" rtl="0" eaLnBrk="1" fontAlgn="auto" latinLnBrk="0" hangingPunct="1">
              <a:lnSpc>
                <a:spcPct val="100000"/>
              </a:lnSpc>
              <a:spcBef>
                <a:spcPts val="0"/>
              </a:spcBef>
              <a:spcAft>
                <a:spcPts val="0"/>
              </a:spcAft>
              <a:buClrTx/>
              <a:buSzTx/>
              <a:buFontTx/>
              <a:buNone/>
              <a:tabLst/>
              <a:defRPr/>
            </a:pPr>
            <a:r>
              <a:rPr lang="en-US" b="0" dirty="0" smtClean="0"/>
              <a:t>Q22. </a:t>
            </a:r>
            <a:r>
              <a:rPr lang="en-US" sz="1200" b="0" kern="1200" dirty="0" smtClean="0">
                <a:solidFill>
                  <a:schemeClr val="tx1"/>
                </a:solidFill>
                <a:effectLst/>
                <a:latin typeface="+mn-lt"/>
                <a:ea typeface="+mn-ea"/>
                <a:cs typeface="+mn-cs"/>
              </a:rPr>
              <a:t>Thinking about all of your mathematics-related professional development in the last 3 years, to what extent was each of the following emphasized? [Select one on each row.]</a:t>
            </a:r>
            <a:r>
              <a:rPr lang="en-US" b="0" dirty="0" smtClean="0"/>
              <a:t>(Response Options: [1] Not at all, [2] 2 of 5, [3] Somewhat, [4] 4 of 5, [5] To a great extent)</a:t>
            </a:r>
          </a:p>
          <a:p>
            <a:pPr marL="685800" lvl="1" indent="-228600">
              <a:buFont typeface="+mj-lt"/>
              <a:buAutoNum type="alphaLcPeriod"/>
            </a:pPr>
            <a:r>
              <a:rPr lang="en-US" sz="1200" kern="1200" dirty="0" smtClean="0">
                <a:solidFill>
                  <a:schemeClr val="tx1"/>
                </a:solidFill>
                <a:effectLst/>
                <a:latin typeface="+mn-lt"/>
                <a:ea typeface="+mn-ea"/>
                <a:cs typeface="+mn-cs"/>
              </a:rPr>
              <a:t>Deepening your own mathematics content knowledge</a:t>
            </a:r>
          </a:p>
          <a:p>
            <a:pPr marL="685800" lvl="1" indent="-228600">
              <a:buFont typeface="+mj-lt"/>
              <a:buAutoNum type="alphaLcPeriod"/>
            </a:pPr>
            <a:r>
              <a:rPr lang="en-US" sz="1200" kern="1200" dirty="0" smtClean="0">
                <a:solidFill>
                  <a:schemeClr val="tx1"/>
                </a:solidFill>
                <a:effectLst/>
                <a:latin typeface="+mn-lt"/>
                <a:ea typeface="+mn-ea"/>
                <a:cs typeface="+mn-cs"/>
              </a:rPr>
              <a:t>Deepening your understanding of how mathematics is done (for example: considering how to approach a problem, explaining and justifying solutions, creating and using mathematical models)</a:t>
            </a:r>
          </a:p>
          <a:p>
            <a:pPr marL="685800" lvl="1" indent="-228600">
              <a:buFont typeface="+mj-lt"/>
              <a:buAutoNum type="alphaLcPeriod"/>
            </a:pPr>
            <a:r>
              <a:rPr lang="en-US" sz="1200" kern="1200" dirty="0" smtClean="0">
                <a:solidFill>
                  <a:schemeClr val="tx1"/>
                </a:solidFill>
                <a:effectLst/>
                <a:latin typeface="+mn-lt"/>
                <a:ea typeface="+mn-ea"/>
                <a:cs typeface="+mn-cs"/>
              </a:rPr>
              <a:t>Implementing the mathematics textbook to be used in your classroom</a:t>
            </a:r>
          </a:p>
          <a:p>
            <a:pPr marL="685800" lvl="1" indent="-228600">
              <a:buFont typeface="+mj-lt"/>
              <a:buAutoNum type="alphaLcPeriod"/>
            </a:pPr>
            <a:r>
              <a:rPr lang="en-US" sz="1200" kern="1200" dirty="0" smtClean="0">
                <a:solidFill>
                  <a:schemeClr val="tx1"/>
                </a:solidFill>
                <a:effectLst/>
                <a:latin typeface="+mn-lt"/>
                <a:ea typeface="+mn-ea"/>
                <a:cs typeface="+mn-cs"/>
              </a:rPr>
              <a:t>Learning how to use hands-on activities/manipulatives for mathematics instruction</a:t>
            </a:r>
          </a:p>
          <a:p>
            <a:pPr marL="685800" lvl="1" indent="-228600">
              <a:buFont typeface="+mj-lt"/>
              <a:buAutoNum type="alphaLcPeriod"/>
            </a:pPr>
            <a:r>
              <a:rPr lang="en-US" sz="1200" kern="1200" dirty="0" smtClean="0">
                <a:solidFill>
                  <a:schemeClr val="tx1"/>
                </a:solidFill>
                <a:effectLst/>
                <a:latin typeface="+mn-lt"/>
                <a:ea typeface="+mn-ea"/>
                <a:cs typeface="+mn-cs"/>
              </a:rPr>
              <a:t>Learning about difficulties that students may have with particular mathematical ideas and procedures</a:t>
            </a:r>
          </a:p>
          <a:p>
            <a:pPr marL="685800" lvl="1" indent="-228600">
              <a:buFont typeface="+mj-lt"/>
              <a:buAutoNum type="alphaLcPeriod"/>
            </a:pPr>
            <a:r>
              <a:rPr lang="en-US" sz="1200" kern="1200" dirty="0" smtClean="0">
                <a:solidFill>
                  <a:schemeClr val="tx1"/>
                </a:solidFill>
                <a:effectLst/>
                <a:latin typeface="+mn-lt"/>
                <a:ea typeface="+mn-ea"/>
                <a:cs typeface="+mn-cs"/>
              </a:rPr>
              <a:t>Finding out what students think or already know prior to instruction on a topic </a:t>
            </a:r>
          </a:p>
          <a:p>
            <a:pPr marL="685800" lvl="1" indent="-228600">
              <a:buFont typeface="+mj-lt"/>
              <a:buAutoNum type="alphaLcPeriod"/>
            </a:pPr>
            <a:r>
              <a:rPr lang="en-US" sz="1200" kern="1200" dirty="0" smtClean="0">
                <a:solidFill>
                  <a:schemeClr val="tx1"/>
                </a:solidFill>
                <a:effectLst/>
                <a:latin typeface="+mn-lt"/>
                <a:ea typeface="+mn-ea"/>
                <a:cs typeface="+mn-cs"/>
              </a:rPr>
              <a:t>Monitoring student understanding during mathematics instruction</a:t>
            </a:r>
          </a:p>
          <a:p>
            <a:pPr marL="685800" lvl="1" indent="-228600">
              <a:buFont typeface="+mj-lt"/>
              <a:buAutoNum type="alphaLcPeriod"/>
            </a:pPr>
            <a:r>
              <a:rPr lang="en-US" sz="1200" kern="1200" dirty="0" smtClean="0">
                <a:solidFill>
                  <a:schemeClr val="tx1"/>
                </a:solidFill>
                <a:effectLst/>
                <a:latin typeface="+mn-lt"/>
                <a:ea typeface="+mn-ea"/>
                <a:cs typeface="+mn-cs"/>
              </a:rPr>
              <a:t>Differentiating mathematics instruction to meet the needs of diverse learners</a:t>
            </a:r>
          </a:p>
          <a:p>
            <a:pPr marL="685800" lvl="1" indent="-228600">
              <a:buFont typeface="+mj-lt"/>
              <a:buAutoNum type="alphaLcPeriod"/>
            </a:pPr>
            <a:r>
              <a:rPr lang="en-US" sz="1200" kern="1200" dirty="0" smtClean="0">
                <a:solidFill>
                  <a:schemeClr val="tx1"/>
                </a:solidFill>
                <a:effectLst/>
                <a:latin typeface="+mn-lt"/>
                <a:ea typeface="+mn-ea"/>
                <a:cs typeface="+mn-cs"/>
              </a:rPr>
              <a:t>Incorporating students’ cultural backgrounds into mathematics instruction</a:t>
            </a:r>
          </a:p>
          <a:p>
            <a:pPr marL="685800" lvl="1" indent="-228600">
              <a:buFont typeface="+mj-lt"/>
              <a:buAutoNum type="alphaLcPeriod"/>
            </a:pPr>
            <a:r>
              <a:rPr lang="en-US" sz="1200" kern="1200" dirty="0" smtClean="0">
                <a:solidFill>
                  <a:schemeClr val="tx1"/>
                </a:solidFill>
                <a:effectLst/>
                <a:latin typeface="+mn-lt"/>
                <a:ea typeface="+mn-ea"/>
                <a:cs typeface="+mn-cs"/>
              </a:rPr>
              <a:t>Learning how to provide mathematics instruction that integrates engineering, science, and/or computer science</a:t>
            </a:r>
            <a:endParaRPr lang="en-US" sz="1200" b="1" kern="1200" dirty="0" smtClean="0">
              <a:solidFill>
                <a:schemeClr val="tx1"/>
              </a:solidFill>
              <a:effectLst/>
              <a:latin typeface="+mn-lt"/>
              <a:ea typeface="+mn-ea"/>
              <a:cs typeface="+mn-cs"/>
            </a:endParaRPr>
          </a:p>
          <a:p>
            <a:endParaRPr lang="en-US" dirty="0" smtClean="0"/>
          </a:p>
          <a:p>
            <a:r>
              <a:rPr lang="en-US" dirty="0" smtClean="0"/>
              <a:t>Q30. For the students in this class, indicate the number of males and females in this class in each of the following categories of race/ethnicity.</a:t>
            </a:r>
          </a:p>
          <a:p>
            <a:pPr marL="685800" lvl="1" indent="-228600">
              <a:buFont typeface="+mj-lt"/>
              <a:buAutoNum type="alphaLcPeriod"/>
            </a:pPr>
            <a:r>
              <a:rPr lang="en-US" dirty="0" smtClean="0"/>
              <a:t>American Indian or Alaskan Native _____     _____</a:t>
            </a:r>
          </a:p>
          <a:p>
            <a:pPr marL="685800" lvl="1" indent="-228600">
              <a:buFont typeface="+mj-lt"/>
              <a:buAutoNum type="alphaLcPeriod"/>
            </a:pPr>
            <a:r>
              <a:rPr lang="en-US" dirty="0" smtClean="0"/>
              <a:t>Asian _____     _____</a:t>
            </a:r>
          </a:p>
          <a:p>
            <a:pPr marL="685800" lvl="1" indent="-228600">
              <a:buFont typeface="+mj-lt"/>
              <a:buAutoNum type="alphaLcPeriod"/>
            </a:pPr>
            <a:r>
              <a:rPr lang="en-US" dirty="0" smtClean="0"/>
              <a:t>Black or African American _____     _____</a:t>
            </a:r>
          </a:p>
          <a:p>
            <a:pPr marL="685800" lvl="1" indent="-228600">
              <a:buFont typeface="+mj-lt"/>
              <a:buAutoNum type="alphaLcPeriod"/>
            </a:pPr>
            <a:r>
              <a:rPr lang="en-US" dirty="0" smtClean="0"/>
              <a:t>Hispanic/Latino _____     _____</a:t>
            </a:r>
          </a:p>
          <a:p>
            <a:pPr marL="685800" lvl="1" indent="-228600">
              <a:buFont typeface="+mj-lt"/>
              <a:buAutoNum type="alphaLcPeriod"/>
            </a:pPr>
            <a:r>
              <a:rPr lang="en-US" dirty="0" smtClean="0"/>
              <a:t>Native Hawaiian or Other Pacific Islander _____     _____</a:t>
            </a:r>
          </a:p>
          <a:p>
            <a:pPr marL="685800" lvl="1" indent="-228600">
              <a:buFont typeface="+mj-lt"/>
              <a:buAutoNum type="alphaLcPeriod"/>
            </a:pPr>
            <a:r>
              <a:rPr lang="en-US" dirty="0" smtClean="0"/>
              <a:t>White _____     _____</a:t>
            </a:r>
          </a:p>
          <a:p>
            <a:pPr marL="685800" lvl="1" indent="-228600">
              <a:buFont typeface="+mj-lt"/>
              <a:buAutoNum type="alphaLcPeriod"/>
            </a:pPr>
            <a:r>
              <a:rPr lang="en-US" dirty="0" smtClean="0"/>
              <a:t>Two or more races _____     _____</a:t>
            </a:r>
          </a:p>
          <a:p>
            <a:endParaRPr lang="en-US" dirty="0" smtClean="0"/>
          </a:p>
          <a:p>
            <a:r>
              <a:rPr lang="en-US" dirty="0" smtClean="0"/>
              <a:t>Q31. Which of the following best describes the prior science achievement levels of the students in this class relative to other students in this school?</a:t>
            </a:r>
          </a:p>
          <a:p>
            <a:pPr marL="628650" lvl="1" indent="-171450">
              <a:buFont typeface="Courier New" panose="02070309020205020404" pitchFamily="49" charset="0"/>
              <a:buChar char="o"/>
            </a:pPr>
            <a:r>
              <a:rPr lang="en-US" dirty="0" smtClean="0"/>
              <a:t>Mostly low achievers </a:t>
            </a:r>
          </a:p>
          <a:p>
            <a:pPr marL="628650" lvl="1" indent="-171450">
              <a:buFont typeface="Courier New" panose="02070309020205020404" pitchFamily="49" charset="0"/>
              <a:buChar char="o"/>
            </a:pPr>
            <a:r>
              <a:rPr lang="en-US" dirty="0" smtClean="0"/>
              <a:t>Mostly average achievers </a:t>
            </a:r>
          </a:p>
          <a:p>
            <a:pPr marL="628650" lvl="1" indent="-171450">
              <a:buFont typeface="Courier New" panose="02070309020205020404" pitchFamily="49" charset="0"/>
              <a:buChar char="o"/>
            </a:pPr>
            <a:r>
              <a:rPr lang="en-US" dirty="0" smtClean="0"/>
              <a:t>Mostly high achievers </a:t>
            </a:r>
          </a:p>
          <a:p>
            <a:pPr marL="628650" lvl="1" indent="-171450">
              <a:buFont typeface="Courier New" panose="02070309020205020404" pitchFamily="49" charset="0"/>
              <a:buChar char="o"/>
            </a:pPr>
            <a:r>
              <a:rPr lang="en-US" dirty="0" smtClean="0"/>
              <a:t>A mixture of levels </a:t>
            </a:r>
          </a:p>
          <a:p>
            <a:endParaRPr lang="en-US" dirty="0" smtClean="0"/>
          </a:p>
          <a:p>
            <a:r>
              <a:rPr lang="en-US" dirty="0" smtClean="0"/>
              <a:t>The numbers in parentheses are standard errors.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Chapters 2–7 in the technical report provide data on several key indicators, disaggregated by one or more equity factors: the prior achievement level of students in the class, the percentage of students from race/ethnicity groups historically underrepresented in STEM in the class, the percentage of students in the school eligible for free/reduced-price lunch (FRL), school size, community type, and region.  For FRL, each school was classified into one of four categories (defined as quartiles) based on the proportion of students eligible for FRL.  Similarly, each randomly selected class was classified into one of the four categories based on the proportion of students from race/ethnicity groups historically underrepresented in STEM in the class.</a:t>
            </a:r>
          </a:p>
          <a:p>
            <a:endParaRPr lang="en-US" dirty="0" smtClean="0"/>
          </a:p>
          <a:p>
            <a:r>
              <a:rPr lang="en-US" b="1" dirty="0" smtClean="0"/>
              <a:t>Findings Highlighted in Technical Report</a:t>
            </a:r>
          </a:p>
          <a:p>
            <a:r>
              <a:rPr lang="en-US" sz="1200" kern="1200" dirty="0" smtClean="0">
                <a:solidFill>
                  <a:schemeClr val="tx1"/>
                </a:solidFill>
                <a:effectLst/>
                <a:latin typeface="+mn-lt"/>
                <a:ea typeface="+mn-ea"/>
                <a:cs typeface="+mn-cs"/>
              </a:rPr>
              <a:t>“Table 3.14 provides information about the extent to which science, mathematics, and computer science classes with different demographic characteristics have access to teachers who have had recent opportunities to learn about student-centered instruction.  Science classes in suburban schools and those consisting of mostly high prior achievers are more likely to be taught by teachers with higher scores on this composite than classes in rural schools or those consisting of mostly low prior achievers.  In mathematics, the opposite pattern is evident for prior achievement level of the class.  The mean score for mathematics classes with mostly low-achieving students is 60, compared to 55 for classes with mostly high-achieving students.  Surprisingly, disparities in science, mathematics, or computer science classes do not exist when the data are examined by school size, poverty level, and the percentage of students in the class from race/‌ethnicity groups historically underrepresented in STEM.”</a:t>
            </a:r>
            <a:endParaRPr lang="en-US" dirty="0" smtClean="0"/>
          </a:p>
          <a:p>
            <a:endParaRPr lang="en-US" dirty="0"/>
          </a:p>
        </p:txBody>
      </p:sp>
      <p:sp>
        <p:nvSpPr>
          <p:cNvPr id="4" name="Slide Number Placeholder 3"/>
          <p:cNvSpPr>
            <a:spLocks noGrp="1"/>
          </p:cNvSpPr>
          <p:nvPr>
            <p:ph type="sldNum" sz="quarter" idx="10"/>
          </p:nvPr>
        </p:nvSpPr>
        <p:spPr/>
        <p:txBody>
          <a:bodyPr/>
          <a:lstStyle/>
          <a:p>
            <a:fld id="{20457189-2524-420E-B3F5-7FC498A7B8A5}" type="slidenum">
              <a:rPr lang="en-US" smtClean="0"/>
              <a:t>30</a:t>
            </a:fld>
            <a:endParaRPr lang="en-US"/>
          </a:p>
        </p:txBody>
      </p:sp>
    </p:spTree>
    <p:extLst>
      <p:ext uri="{BB962C8B-B14F-4D97-AF65-F5344CB8AC3E}">
        <p14:creationId xmlns:p14="http://schemas.microsoft.com/office/powerpoint/2010/main" val="26247872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8A4DB-74D9-4B43-9EFB-8340370A0D69}" type="slidenum">
              <a:rPr lang="en-US" smtClean="0"/>
              <a:t>32</a:t>
            </a:fld>
            <a:endParaRPr lang="en-US"/>
          </a:p>
        </p:txBody>
      </p:sp>
    </p:spTree>
    <p:extLst>
      <p:ext uri="{BB962C8B-B14F-4D97-AF65-F5344CB8AC3E}">
        <p14:creationId xmlns:p14="http://schemas.microsoft.com/office/powerpoint/2010/main" val="9222684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mathematics portion of Table 3.15, p. 60</a:t>
            </a:r>
            <a:r>
              <a:rPr lang="en-US" baseline="0" dirty="0" smtClean="0"/>
              <a:t> in Technical Report</a:t>
            </a:r>
          </a:p>
          <a:p>
            <a:endParaRPr lang="en-US" baseline="0" dirty="0" smtClean="0"/>
          </a:p>
          <a:p>
            <a:r>
              <a:rPr lang="en-US" b="1" dirty="0" smtClean="0"/>
              <a:t>This slide shows data from an individual item. </a:t>
            </a:r>
            <a:endParaRPr lang="en-US" dirty="0" smtClean="0"/>
          </a:p>
          <a:p>
            <a:r>
              <a:rPr lang="en-US" dirty="0"/>
              <a:t> </a:t>
            </a:r>
          </a:p>
          <a:p>
            <a:r>
              <a:rPr lang="en-US" dirty="0"/>
              <a:t>Mathematics Program Questionnaire</a:t>
            </a:r>
          </a:p>
          <a:p>
            <a:pPr lvl="0"/>
            <a:r>
              <a:rPr lang="en-US" dirty="0" smtClean="0"/>
              <a:t>Q21. </a:t>
            </a:r>
            <a:r>
              <a:rPr lang="en-US" sz="1200" b="0" kern="1200" dirty="0" smtClean="0">
                <a:solidFill>
                  <a:schemeClr val="tx1"/>
                </a:solidFill>
                <a:effectLst/>
                <a:latin typeface="+mn-lt"/>
                <a:ea typeface="+mn-ea"/>
                <a:cs typeface="+mn-cs"/>
              </a:rPr>
              <a:t>In the last 3 years, has your school and/or district/diocese</a:t>
            </a:r>
            <a:r>
              <a:rPr lang="en-US" sz="1200" b="0" i="1"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offered workshops specifically focused on mathematics or mathematics teaching, possibly in conjunction with other organizations (for example: other schools/districts/dioceses, colleges or universities, museums, professional associations, commercial vendors)? </a:t>
            </a:r>
          </a:p>
          <a:p>
            <a:pPr marL="628615" lvl="1" indent="-171441">
              <a:buFont typeface="Courier New" panose="02070309020205020404" pitchFamily="49" charset="0"/>
              <a:buChar char="o"/>
            </a:pPr>
            <a:r>
              <a:rPr lang="en-US" dirty="0" smtClean="0"/>
              <a:t>Yes </a:t>
            </a:r>
            <a:endParaRPr lang="en-US" dirty="0"/>
          </a:p>
          <a:p>
            <a:pPr marL="628615" lvl="1" indent="-171441">
              <a:buFont typeface="Courier New" panose="02070309020205020404" pitchFamily="49" charset="0"/>
              <a:buChar char="o"/>
            </a:pPr>
            <a:r>
              <a:rPr lang="en-US" dirty="0"/>
              <a:t>No  </a:t>
            </a:r>
          </a:p>
          <a:p>
            <a:endParaRPr lang="en-US" b="1" i="1" dirty="0"/>
          </a:p>
          <a:p>
            <a:r>
              <a:rPr lang="en-US" dirty="0"/>
              <a:t>The numbers in parentheses are standard errors.</a:t>
            </a:r>
          </a:p>
          <a:p>
            <a:r>
              <a:rPr lang="en-US" dirty="0"/>
              <a:t> </a:t>
            </a:r>
          </a:p>
          <a:p>
            <a:r>
              <a:rPr lang="en-US" b="1" dirty="0"/>
              <a:t>Findings Highlighted in Technical Report</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t>
            </a:r>
            <a:r>
              <a:rPr lang="en-US" sz="1200" kern="1200" dirty="0" smtClean="0">
                <a:solidFill>
                  <a:schemeClr val="tx1"/>
                </a:solidFill>
                <a:effectLst/>
                <a:latin typeface="+mn-lt"/>
                <a:ea typeface="+mn-ea"/>
                <a:cs typeface="+mn-cs"/>
              </a:rPr>
              <a:t>School representatives were asked whether professional development workshops in the respective discipline have been offered by their school and/‌or district, possibly in conjunction with other school systems, colleges or universities, museums, professional associations, or commercial vendors.  As can be seen in Table 3.15, both elementary schools and middle schools are more likely to have locally offered workshops in mathematics than in science in the last three years.  Schools across the grade levels are least likely to have local workshops in computer science.”</a:t>
            </a:r>
          </a:p>
        </p:txBody>
      </p:sp>
      <p:sp>
        <p:nvSpPr>
          <p:cNvPr id="4" name="Slide Number Placeholder 3"/>
          <p:cNvSpPr>
            <a:spLocks noGrp="1"/>
          </p:cNvSpPr>
          <p:nvPr>
            <p:ph type="sldNum" sz="quarter" idx="10"/>
          </p:nvPr>
        </p:nvSpPr>
        <p:spPr/>
        <p:txBody>
          <a:bodyPr/>
          <a:lstStyle/>
          <a:p>
            <a:fld id="{B472F11F-6199-4934-A1DC-A9FDDA9F712C}" type="slidenum">
              <a:rPr lang="en-US" smtClean="0"/>
              <a:t>33</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PD is short</a:t>
            </a:r>
            <a:r>
              <a:rPr lang="en-US" baseline="0" dirty="0" smtClean="0"/>
              <a:t> for professional development.</a:t>
            </a:r>
            <a:endParaRPr lang="en-US" dirty="0" smtClean="0"/>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34</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4</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mathematics portion of Table 3.17, p. 61 in Technical Report</a:t>
            </a:r>
          </a:p>
          <a:p>
            <a:endParaRPr lang="en-US" dirty="0" smtClean="0"/>
          </a:p>
          <a:p>
            <a:r>
              <a:rPr lang="en-US" b="1" dirty="0"/>
              <a:t>This slide shows data </a:t>
            </a:r>
            <a:r>
              <a:rPr lang="en-US" b="1" dirty="0" smtClean="0"/>
              <a:t>from an individual item. </a:t>
            </a:r>
            <a:endParaRPr lang="en-US" dirty="0"/>
          </a:p>
          <a:p>
            <a:r>
              <a:rPr lang="en-US" dirty="0"/>
              <a:t> </a:t>
            </a:r>
          </a:p>
          <a:p>
            <a:r>
              <a:rPr lang="en-US" dirty="0"/>
              <a:t>Mathematics Program Questionnaire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Q22</a:t>
            </a:r>
            <a:r>
              <a:rPr lang="en-US" b="0" dirty="0" smtClean="0"/>
              <a:t>. </a:t>
            </a:r>
            <a:r>
              <a:rPr lang="en-US" sz="1200" b="0" kern="1200" dirty="0" smtClean="0">
                <a:solidFill>
                  <a:schemeClr val="tx1"/>
                </a:solidFill>
                <a:effectLst/>
                <a:latin typeface="+mn-lt"/>
                <a:ea typeface="+mn-ea"/>
                <a:cs typeface="+mn-cs"/>
              </a:rPr>
              <a:t>Please indicate the extent to which workshops offered by your school and/or district/diocese</a:t>
            </a:r>
            <a:r>
              <a:rPr lang="en-US" sz="1200" b="0" i="1"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in the last 3 years emphasized each of the following:  [Select one on each row.] </a:t>
            </a:r>
            <a:r>
              <a:rPr lang="en-US" dirty="0" smtClean="0"/>
              <a:t>(Response Options: [1] Not at all, [2] 2 of 5, [3] Somewhat, [4] 4 of 5, [5] To a great extent)</a:t>
            </a:r>
            <a:endParaRPr lang="en-US" sz="1200" b="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Deepening teachers’ understanding of mathematics concepts</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Deepening teachers’ understanding of how mathematics is done (for example: considering how to approach a problem, explaining and justifying solutions, creating and using mathematical models)</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Deepening teachers’ understanding of the state mathematics standards</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Deepening teachers’ understanding of how students think about various mathematical ideas</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How to use particular mathematics instructional materials (for example: textbooks)</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How to monitor student understanding during mathematics instruction</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How to adapt mathematics instruction to address student misconceptions</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How to use technology in mathematics instruction</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How to use investigation-oriented tasks in mathematics instruction</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How to develop students’ confidence that they can successfully pursue careers in mathematics </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How to incorporate real-world issues (for example: current events, community concerns) into mathematics instruction </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How to connect instruction to mathematics career opportunities </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How to integrate science, engineering, mathematics, and/or computer science</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How to engage students in doing mathematics (for example: considering how to approach a problem, explaining and justifying solutions, creating and using mathematical models)</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How to incorporate students’ cultural backgrounds into mathematics instruction</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How to differentiate mathematics instruction to meet the needs of  diverse learners</a:t>
            </a:r>
            <a:endParaRPr lang="en-US" sz="2000" kern="1200" dirty="0" smtClean="0">
              <a:solidFill>
                <a:schemeClr val="tx1"/>
              </a:solidFill>
              <a:effectLst/>
              <a:latin typeface="+mn-lt"/>
              <a:ea typeface="+mn-ea"/>
              <a:cs typeface="+mn-cs"/>
            </a:endParaRPr>
          </a:p>
          <a:p>
            <a:r>
              <a:rPr lang="en-US" dirty="0"/>
              <a:t> </a:t>
            </a:r>
          </a:p>
          <a:p>
            <a:r>
              <a:rPr lang="en-US" dirty="0"/>
              <a:t>The numbers in parentheses are standard errors.</a:t>
            </a:r>
          </a:p>
          <a:p>
            <a:r>
              <a:rPr lang="en-US" dirty="0"/>
              <a:t> </a:t>
            </a:r>
          </a:p>
          <a:p>
            <a:r>
              <a:rPr lang="en-US" b="1" dirty="0"/>
              <a:t>Findings Highlighted in Technical Report</a:t>
            </a:r>
            <a:endParaRPr lang="en-US" dirty="0" smtClean="0"/>
          </a:p>
          <a:p>
            <a:pPr marL="0" marR="0" indent="0" algn="l" defTabSz="914350" rtl="0" eaLnBrk="1" fontAlgn="auto" latinLnBrk="0" hangingPunct="1">
              <a:lnSpc>
                <a:spcPct val="100000"/>
              </a:lnSpc>
              <a:spcBef>
                <a:spcPts val="0"/>
              </a:spcBef>
              <a:spcAft>
                <a:spcPts val="0"/>
              </a:spcAft>
              <a:buClrTx/>
              <a:buSzTx/>
              <a:buFontTx/>
              <a:buNone/>
              <a:tabLst/>
              <a:defRPr/>
            </a:pPr>
            <a:r>
              <a:rPr lang="en-US" dirty="0" smtClean="0"/>
              <a:t>“</a:t>
            </a:r>
            <a:r>
              <a:rPr lang="en-US" sz="1200" kern="1200" dirty="0" smtClean="0">
                <a:solidFill>
                  <a:schemeClr val="tx1"/>
                </a:solidFill>
                <a:effectLst/>
                <a:latin typeface="+mn-lt"/>
                <a:ea typeface="+mn-ea"/>
                <a:cs typeface="+mn-cs"/>
              </a:rPr>
              <a:t>Science and mathematics program representatives who indicated that workshops have been offered locally in the last three years were asked about the extent to which that professional development emphasized each of a number of areas.  In both science and mathematics, about 60 percent of schools indicated that locally offered workshops have emphasized deepening teachers’ understanding of: (1) state standards, (2) how science/‌mathematics is done, and (3) science/‌mathematics concepts (see Table 3.16 and Table 3.17).  Learning how to engage students in doing science/‌mathematics, how to use particular instructional materials, and how to use technology in instruction are also relatively common emphases (45–54 percent of schools depending on subject).  Relatively few locally offered workshops have focused on how to develop students’ confidence that they can successfully pursue careers in the discipline, how to connect instruction to career opportunities, and how to incorporate students’ cultural backgrounds into instruction.”</a:t>
            </a:r>
          </a:p>
        </p:txBody>
      </p:sp>
      <p:sp>
        <p:nvSpPr>
          <p:cNvPr id="4" name="Slide Number Placeholder 3"/>
          <p:cNvSpPr>
            <a:spLocks noGrp="1"/>
          </p:cNvSpPr>
          <p:nvPr>
            <p:ph type="sldNum" sz="quarter" idx="10"/>
          </p:nvPr>
        </p:nvSpPr>
        <p:spPr/>
        <p:txBody>
          <a:bodyPr/>
          <a:lstStyle/>
          <a:p>
            <a:fld id="{B472F11F-6199-4934-A1DC-A9FDDA9F712C}" type="slidenum">
              <a:rPr lang="en-US" smtClean="0"/>
              <a:t>35</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Substantial Focus </a:t>
            </a:r>
            <a:r>
              <a:rPr lang="en-US" baseline="0" dirty="0" smtClean="0"/>
              <a:t>i</a:t>
            </a:r>
            <a:r>
              <a:rPr lang="en-US" dirty="0" smtClean="0"/>
              <a:t>ncludes schools that selected</a:t>
            </a:r>
            <a:r>
              <a:rPr lang="en-US" baseline="0" dirty="0" smtClean="0"/>
              <a:t> “4 of 5” or “to a great extent” </a:t>
            </a:r>
            <a:r>
              <a:rPr lang="en-US" dirty="0" smtClean="0"/>
              <a:t>on a 5-point scale with the options of “not at all,” “2 of 5,” “somewhat,” “4 of 5,” and “to a great extent.”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PD is short</a:t>
            </a:r>
            <a:r>
              <a:rPr lang="en-US" baseline="0" dirty="0" smtClean="0"/>
              <a:t> for professional development.</a:t>
            </a:r>
            <a:endParaRPr lang="en-US" dirty="0" smtClean="0"/>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36</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Substantial Focus </a:t>
            </a:r>
            <a:r>
              <a:rPr lang="en-US" baseline="0" dirty="0" smtClean="0"/>
              <a:t>i</a:t>
            </a:r>
            <a:r>
              <a:rPr lang="en-US" dirty="0" smtClean="0"/>
              <a:t>ncludes schools that selected</a:t>
            </a:r>
            <a:r>
              <a:rPr lang="en-US" baseline="0" dirty="0" smtClean="0"/>
              <a:t> “4 of 5” or “to a great extent” </a:t>
            </a:r>
            <a:r>
              <a:rPr lang="en-US" dirty="0" smtClean="0"/>
              <a:t>on a 5-point scale with the options of “not at all,” “2 of 5,” “somewhat,” “4 of 5,” and “to a great extent.”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PD is short</a:t>
            </a:r>
            <a:r>
              <a:rPr lang="en-US" baseline="0" dirty="0" smtClean="0"/>
              <a:t> for professional development.</a:t>
            </a:r>
            <a:endParaRPr lang="en-US" dirty="0" smtClean="0"/>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37</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Substantial Focus </a:t>
            </a:r>
            <a:r>
              <a:rPr lang="en-US" baseline="0" dirty="0" smtClean="0"/>
              <a:t>i</a:t>
            </a:r>
            <a:r>
              <a:rPr lang="en-US" dirty="0" smtClean="0"/>
              <a:t>ncludes schools that selected</a:t>
            </a:r>
            <a:r>
              <a:rPr lang="en-US" baseline="0" dirty="0" smtClean="0"/>
              <a:t> “4 of 5” or “to a great extent” </a:t>
            </a:r>
            <a:r>
              <a:rPr lang="en-US" dirty="0" smtClean="0"/>
              <a:t>on a 5-point scale with the options of “not at all,” “2 of 5,” “somewhat,” “4 of 5,” and “to a great extent.”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PD is short</a:t>
            </a:r>
            <a:r>
              <a:rPr lang="en-US" baseline="0" dirty="0" smtClean="0"/>
              <a:t> for professional development.</a:t>
            </a:r>
            <a:endParaRPr lang="en-US" dirty="0" smtClean="0"/>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38</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mathematics portion of Table 3.18, p. 61 in Technical Report</a:t>
            </a:r>
          </a:p>
          <a:p>
            <a:endParaRPr lang="en-US" dirty="0" smtClean="0"/>
          </a:p>
          <a:p>
            <a:r>
              <a:rPr lang="en-US" b="1" dirty="0"/>
              <a:t>This slide shows data </a:t>
            </a:r>
            <a:r>
              <a:rPr lang="en-US" b="1" dirty="0" smtClean="0"/>
              <a:t>from an </a:t>
            </a:r>
            <a:r>
              <a:rPr lang="en-US" b="1" dirty="0"/>
              <a:t>individual </a:t>
            </a:r>
            <a:r>
              <a:rPr lang="en-US" b="1" dirty="0" smtClean="0"/>
              <a:t>item. </a:t>
            </a:r>
            <a:endParaRPr lang="en-US" dirty="0"/>
          </a:p>
          <a:p>
            <a:r>
              <a:rPr lang="en-US" dirty="0"/>
              <a:t> </a:t>
            </a:r>
          </a:p>
          <a:p>
            <a:r>
              <a:rPr lang="en-US" dirty="0"/>
              <a:t>Mathematics Program Questionnaire</a:t>
            </a:r>
          </a:p>
          <a:p>
            <a:pPr lvl="0"/>
            <a:r>
              <a:rPr lang="en-US" dirty="0" smtClean="0"/>
              <a:t>Q23. </a:t>
            </a:r>
            <a:r>
              <a:rPr lang="en-US" sz="1200" b="0" kern="1200" dirty="0" smtClean="0">
                <a:solidFill>
                  <a:schemeClr val="tx1"/>
                </a:solidFill>
                <a:effectLst/>
                <a:latin typeface="+mn-lt"/>
                <a:ea typeface="+mn-ea"/>
                <a:cs typeface="+mn-cs"/>
              </a:rPr>
              <a:t>In the last 3 years, has your school offered teacher study groups where teachers meet on a regular basis to discuss teaching and learning of mathematics, and possibly other content areas as well (sometimes referred to as Professional Learning Communities, PLCs, or lesson study)? </a:t>
            </a:r>
          </a:p>
          <a:p>
            <a:pPr marL="628615" lvl="1" indent="-171441">
              <a:buFont typeface="Courier New" panose="02070309020205020404" pitchFamily="49" charset="0"/>
              <a:buChar char="o"/>
            </a:pPr>
            <a:r>
              <a:rPr lang="en-US" dirty="0" smtClean="0"/>
              <a:t>Yes</a:t>
            </a:r>
            <a:endParaRPr lang="en-US" dirty="0"/>
          </a:p>
          <a:p>
            <a:pPr marL="628615" lvl="1" indent="-171441">
              <a:buFont typeface="Courier New" panose="02070309020205020404" pitchFamily="49" charset="0"/>
              <a:buChar char="o"/>
            </a:pPr>
            <a:r>
              <a:rPr lang="en-US" dirty="0"/>
              <a:t>No</a:t>
            </a:r>
          </a:p>
          <a:p>
            <a:r>
              <a:rPr lang="en-US" dirty="0"/>
              <a:t> </a:t>
            </a:r>
          </a:p>
          <a:p>
            <a:r>
              <a:rPr lang="en-US" dirty="0"/>
              <a:t>The numbers in parentheses are standard errors.</a:t>
            </a:r>
          </a:p>
          <a:p>
            <a:r>
              <a:rPr lang="en-US" dirty="0"/>
              <a:t> </a:t>
            </a:r>
          </a:p>
          <a:p>
            <a:r>
              <a:rPr lang="en-US" b="1" dirty="0"/>
              <a:t>Findings Highlighted in Technical Report</a:t>
            </a:r>
            <a:endParaRPr lang="en-US" dirty="0" smtClean="0"/>
          </a:p>
          <a:p>
            <a:pPr marL="0" marR="0" indent="0" algn="l" defTabSz="914350" rtl="0" eaLnBrk="1" fontAlgn="auto" latinLnBrk="0" hangingPunct="1">
              <a:lnSpc>
                <a:spcPct val="100000"/>
              </a:lnSpc>
              <a:spcBef>
                <a:spcPts val="0"/>
              </a:spcBef>
              <a:spcAft>
                <a:spcPts val="0"/>
              </a:spcAft>
              <a:buClrTx/>
              <a:buSzTx/>
              <a:buFontTx/>
              <a:buNone/>
              <a:tabLst/>
              <a:defRPr/>
            </a:pPr>
            <a:r>
              <a:rPr lang="en-US" dirty="0" smtClean="0"/>
              <a:t>“</a:t>
            </a:r>
            <a:r>
              <a:rPr lang="en-US" sz="1200" kern="1200" dirty="0" smtClean="0">
                <a:solidFill>
                  <a:schemeClr val="tx1"/>
                </a:solidFill>
                <a:effectLst/>
                <a:latin typeface="+mn-lt"/>
                <a:ea typeface="+mn-ea"/>
                <a:cs typeface="+mn-cs"/>
              </a:rPr>
              <a:t>One concern about professional development workshops is that teachers may not be given adequate assistance in applying what they are learning to their own instruction.  Teacher study groups (professional learning communities, lesson study, etc.) have the potential to help teachers focus on instruction.  School science, mathematics, and computer science program representatives were asked whether their school has offered teacher study groups where teachers meet on a regular basis to discuss science, mathematics, or computer science teaching and learning in the last three years.  As can be seen in Table 3.18, study groups are more likely to be offered in mathematics than in science or computer science.  For example, 55 percent of elementary schools offer teacher study groups in mathematics compared to only 28 percent offering them in science.”</a:t>
            </a:r>
          </a:p>
        </p:txBody>
      </p:sp>
      <p:sp>
        <p:nvSpPr>
          <p:cNvPr id="4" name="Slide Number Placeholder 3"/>
          <p:cNvSpPr>
            <a:spLocks noGrp="1"/>
          </p:cNvSpPr>
          <p:nvPr>
            <p:ph type="sldNum" sz="quarter" idx="10"/>
          </p:nvPr>
        </p:nvSpPr>
        <p:spPr/>
        <p:txBody>
          <a:bodyPr/>
          <a:lstStyle/>
          <a:p>
            <a:fld id="{B472F11F-6199-4934-A1DC-A9FDDA9F712C}" type="slidenum">
              <a:rPr lang="en-US" smtClean="0"/>
              <a:t>39</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40</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mathematics</a:t>
            </a:r>
            <a:r>
              <a:rPr lang="en-US" baseline="0" dirty="0" smtClean="0"/>
              <a:t> portion of </a:t>
            </a:r>
            <a:r>
              <a:rPr lang="en-US" dirty="0" smtClean="0"/>
              <a:t>Table 3.19, p. 62 in Technical Report</a:t>
            </a:r>
          </a:p>
          <a:p>
            <a:endParaRPr lang="en-US" dirty="0" smtClean="0"/>
          </a:p>
          <a:p>
            <a:r>
              <a:rPr lang="en-US" b="1" dirty="0"/>
              <a:t>This slide shows data from individual items. </a:t>
            </a:r>
            <a:endParaRPr lang="en-US" dirty="0"/>
          </a:p>
          <a:p>
            <a:r>
              <a:rPr lang="en-US" dirty="0"/>
              <a:t> </a:t>
            </a:r>
          </a:p>
          <a:p>
            <a:r>
              <a:rPr lang="en-US" dirty="0"/>
              <a:t>Mathematics Program </a:t>
            </a:r>
            <a:r>
              <a:rPr lang="en-US" dirty="0" smtClean="0"/>
              <a:t>Questionnaire</a:t>
            </a:r>
            <a:endParaRPr lang="en-US" dirty="0"/>
          </a:p>
          <a:p>
            <a:pPr lvl="0"/>
            <a:r>
              <a:rPr lang="en-US" sz="1200" b="0" i="0" kern="1200" dirty="0" smtClean="0">
                <a:solidFill>
                  <a:schemeClr val="tx1"/>
                </a:solidFill>
                <a:effectLst/>
                <a:latin typeface="+mn-lt"/>
                <a:ea typeface="+mn-ea"/>
                <a:cs typeface="+mn-cs"/>
              </a:rPr>
              <a:t>Q24.</a:t>
            </a:r>
            <a:r>
              <a:rPr lang="en-US" sz="1200" b="0" i="0" kern="1200" baseline="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[Presented only to schools that include any grades K–5] </a:t>
            </a:r>
            <a:r>
              <a:rPr lang="en-US" sz="1200" b="0" kern="1200" dirty="0" smtClean="0">
                <a:solidFill>
                  <a:schemeClr val="tx1"/>
                </a:solidFill>
                <a:effectLst/>
                <a:latin typeface="+mn-lt"/>
                <a:ea typeface="+mn-ea"/>
                <a:cs typeface="+mn-cs"/>
              </a:rPr>
              <a:t>Typically, are teachers of grades K–5 mathematics required to participate in these mathematics-focused teacher study groups?</a:t>
            </a: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Yes, all teachers of grades K–5 mathematics</a:t>
            </a: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Yes, but only mathematics/STEM specialists</a:t>
            </a: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No</a:t>
            </a:r>
            <a:r>
              <a:rPr lang="en-US" sz="1200" kern="1200" baseline="0" dirty="0" smtClean="0">
                <a:solidFill>
                  <a:schemeClr val="tx1"/>
                </a:solidFill>
                <a:effectLst/>
                <a:latin typeface="+mn-lt"/>
                <a:ea typeface="+mn-ea"/>
                <a:cs typeface="+mn-cs"/>
              </a:rPr>
              <a:t> </a:t>
            </a:r>
          </a:p>
          <a:p>
            <a:endParaRPr lang="en-US" sz="1200" kern="1200" baseline="0" dirty="0" smtClean="0">
              <a:solidFill>
                <a:schemeClr val="tx1"/>
              </a:solidFill>
              <a:effectLst/>
              <a:latin typeface="+mn-lt"/>
              <a:ea typeface="+mn-ea"/>
              <a:cs typeface="+mn-cs"/>
            </a:endParaRPr>
          </a:p>
          <a:p>
            <a:r>
              <a:rPr lang="en-US" sz="1200" b="0" i="1" kern="1200" dirty="0" smtClean="0">
                <a:solidFill>
                  <a:schemeClr val="tx1"/>
                </a:solidFill>
                <a:effectLst/>
                <a:latin typeface="+mn-lt"/>
                <a:ea typeface="+mn-ea"/>
                <a:cs typeface="+mn-cs"/>
              </a:rPr>
              <a:t>Q25. [Presented only to schools that include any grades 6–8]</a:t>
            </a:r>
            <a:r>
              <a:rPr lang="en-US" sz="1200" b="0" i="1"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Typically, are teachers of grades 6–8 mathematics classes required to participate in these mathematics-focused teacher study groups?</a:t>
            </a: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Yes</a:t>
            </a: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No</a:t>
            </a:r>
          </a:p>
          <a:p>
            <a:endParaRPr lang="en-US" sz="1200" kern="1200" dirty="0" smtClean="0">
              <a:solidFill>
                <a:schemeClr val="tx1"/>
              </a:solidFill>
              <a:effectLst/>
              <a:latin typeface="+mn-lt"/>
              <a:ea typeface="+mn-ea"/>
              <a:cs typeface="+mn-cs"/>
            </a:endParaRPr>
          </a:p>
          <a:p>
            <a:r>
              <a:rPr lang="en-US" sz="1200" b="0" i="1" kern="1200" dirty="0" smtClean="0">
                <a:solidFill>
                  <a:schemeClr val="tx1"/>
                </a:solidFill>
                <a:effectLst/>
                <a:latin typeface="+mn-lt"/>
                <a:ea typeface="+mn-ea"/>
                <a:cs typeface="+mn-cs"/>
              </a:rPr>
              <a:t>Q26. [Presented only to schools that include any grades 9–12] </a:t>
            </a:r>
            <a:r>
              <a:rPr lang="en-US" sz="1200" b="0" kern="1200" dirty="0" smtClean="0">
                <a:solidFill>
                  <a:schemeClr val="tx1"/>
                </a:solidFill>
                <a:effectLst/>
                <a:latin typeface="+mn-lt"/>
                <a:ea typeface="+mn-ea"/>
                <a:cs typeface="+mn-cs"/>
              </a:rPr>
              <a:t>Typically, are teachers of grades 9–12 mathematics classes required to participate in these mathematics-focused teacher study groups?</a:t>
            </a: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Yes</a:t>
            </a: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No</a:t>
            </a:r>
          </a:p>
          <a:p>
            <a:endParaRPr lang="en-US" sz="1200" kern="1200" dirty="0" smtClean="0">
              <a:solidFill>
                <a:schemeClr val="tx1"/>
              </a:solidFill>
              <a:effectLst/>
              <a:latin typeface="+mn-lt"/>
              <a:ea typeface="+mn-ea"/>
              <a:cs typeface="+mn-cs"/>
            </a:endParaRPr>
          </a:p>
          <a:p>
            <a:pPr lvl="0"/>
            <a:r>
              <a:rPr lang="en-US" sz="1200" b="0" kern="1200" dirty="0" smtClean="0">
                <a:solidFill>
                  <a:schemeClr val="tx1"/>
                </a:solidFill>
                <a:effectLst/>
                <a:latin typeface="+mn-lt"/>
                <a:ea typeface="+mn-ea"/>
                <a:cs typeface="+mn-cs"/>
              </a:rPr>
              <a:t>Q27. Has your school specified a schedule for when these mathematics-focused teacher study groups are expected to meet?</a:t>
            </a:r>
          </a:p>
          <a:p>
            <a:pPr marL="628650" lvl="1" indent="-171450">
              <a:buFont typeface="Courier New" panose="02070309020205020404" pitchFamily="49" charset="0"/>
              <a:buChar char="o"/>
            </a:pPr>
            <a:r>
              <a:rPr lang="en-US" sz="1200" b="0" kern="1200" dirty="0" smtClean="0">
                <a:solidFill>
                  <a:schemeClr val="tx1"/>
                </a:solidFill>
                <a:effectLst/>
                <a:latin typeface="+mn-lt"/>
                <a:ea typeface="+mn-ea"/>
                <a:cs typeface="+mn-cs"/>
              </a:rPr>
              <a:t>Yes</a:t>
            </a:r>
          </a:p>
          <a:p>
            <a:pPr marL="628650" lvl="1" indent="-171450">
              <a:buFont typeface="Courier New" panose="02070309020205020404" pitchFamily="49" charset="0"/>
              <a:buChar char="o"/>
            </a:pPr>
            <a:r>
              <a:rPr lang="en-US" sz="1200" b="0" kern="1200" dirty="0" smtClean="0">
                <a:solidFill>
                  <a:schemeClr val="tx1"/>
                </a:solidFill>
                <a:effectLst/>
                <a:latin typeface="+mn-lt"/>
                <a:ea typeface="+mn-ea"/>
                <a:cs typeface="+mn-cs"/>
              </a:rPr>
              <a:t>No  </a:t>
            </a:r>
            <a:r>
              <a:rPr lang="en-US" sz="1200" b="0" i="1" kern="1200" dirty="0" smtClean="0">
                <a:solidFill>
                  <a:schemeClr val="tx1"/>
                </a:solidFill>
                <a:effectLst/>
                <a:latin typeface="+mn-lt"/>
                <a:ea typeface="+mn-ea"/>
                <a:cs typeface="+mn-cs"/>
              </a:rPr>
              <a:t>[Skip to Q30]</a:t>
            </a:r>
          </a:p>
          <a:p>
            <a:endParaRPr lang="en-US" sz="1200" b="0" kern="1200" dirty="0" smtClean="0">
              <a:solidFill>
                <a:schemeClr val="tx1"/>
              </a:solidFill>
              <a:effectLst/>
              <a:latin typeface="+mn-lt"/>
              <a:ea typeface="+mn-ea"/>
              <a:cs typeface="+mn-cs"/>
            </a:endParaRPr>
          </a:p>
          <a:p>
            <a:pPr lvl="0"/>
            <a:r>
              <a:rPr lang="en-US" sz="1200" b="0" kern="1200" dirty="0" smtClean="0">
                <a:solidFill>
                  <a:schemeClr val="tx1"/>
                </a:solidFill>
                <a:effectLst/>
                <a:latin typeface="+mn-lt"/>
                <a:ea typeface="+mn-ea"/>
                <a:cs typeface="+mn-cs"/>
              </a:rPr>
              <a:t>Q28. Over what period of time have these mathematics-focused teacher study groups typically been expected to meet?</a:t>
            </a:r>
          </a:p>
          <a:p>
            <a:pPr marL="628650" lvl="1" indent="-171450">
              <a:buFont typeface="Courier New" panose="02070309020205020404" pitchFamily="49" charset="0"/>
              <a:buChar char="o"/>
            </a:pPr>
            <a:r>
              <a:rPr lang="en-US" sz="1200" b="0" kern="1200" dirty="0" smtClean="0">
                <a:solidFill>
                  <a:schemeClr val="tx1"/>
                </a:solidFill>
                <a:effectLst/>
                <a:latin typeface="+mn-lt"/>
                <a:ea typeface="+mn-ea"/>
                <a:cs typeface="+mn-cs"/>
              </a:rPr>
              <a:t>The entire school year</a:t>
            </a:r>
          </a:p>
          <a:p>
            <a:pPr marL="628650" lvl="1" indent="-171450">
              <a:buFont typeface="Courier New" panose="02070309020205020404" pitchFamily="49" charset="0"/>
              <a:buChar char="o"/>
            </a:pPr>
            <a:r>
              <a:rPr lang="en-US" sz="1200" b="0" kern="1200" dirty="0" smtClean="0">
                <a:solidFill>
                  <a:schemeClr val="tx1"/>
                </a:solidFill>
                <a:effectLst/>
                <a:latin typeface="+mn-lt"/>
                <a:ea typeface="+mn-ea"/>
                <a:cs typeface="+mn-cs"/>
              </a:rPr>
              <a:t>One semester</a:t>
            </a:r>
          </a:p>
          <a:p>
            <a:pPr marL="628650" lvl="1" indent="-171450">
              <a:buFont typeface="Courier New" panose="02070309020205020404" pitchFamily="49" charset="0"/>
              <a:buChar char="o"/>
            </a:pPr>
            <a:r>
              <a:rPr lang="en-US" sz="1200" b="0" kern="1200" dirty="0" smtClean="0">
                <a:solidFill>
                  <a:schemeClr val="tx1"/>
                </a:solidFill>
                <a:effectLst/>
                <a:latin typeface="+mn-lt"/>
                <a:ea typeface="+mn-ea"/>
                <a:cs typeface="+mn-cs"/>
              </a:rPr>
              <a:t>Less than one semester</a:t>
            </a:r>
          </a:p>
          <a:p>
            <a:endParaRPr lang="en-US" sz="1200" kern="1200" dirty="0" smtClean="0">
              <a:solidFill>
                <a:schemeClr val="tx1"/>
              </a:solidFill>
              <a:effectLst/>
              <a:latin typeface="+mn-lt"/>
              <a:ea typeface="+mn-ea"/>
              <a:cs typeface="+mn-cs"/>
            </a:endParaRPr>
          </a:p>
          <a:p>
            <a:pPr lvl="0"/>
            <a:r>
              <a:rPr lang="en-US" sz="1200" b="0" kern="1200" dirty="0" smtClean="0">
                <a:solidFill>
                  <a:schemeClr val="tx1"/>
                </a:solidFill>
                <a:effectLst/>
                <a:latin typeface="+mn-lt"/>
                <a:ea typeface="+mn-ea"/>
                <a:cs typeface="+mn-cs"/>
              </a:rPr>
              <a:t>Q29. How often have these mathematics-focused teacher study groups typically been expected to meet?</a:t>
            </a: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Less than once a month</a:t>
            </a: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Once a month</a:t>
            </a: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Twice a month</a:t>
            </a: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More than twice a month</a:t>
            </a:r>
          </a:p>
          <a:p>
            <a:endParaRPr lang="en-US" dirty="0" smtClean="0"/>
          </a:p>
          <a:p>
            <a:r>
              <a:rPr lang="en-US" dirty="0" smtClean="0"/>
              <a:t>The </a:t>
            </a:r>
            <a:r>
              <a:rPr lang="en-US" dirty="0"/>
              <a:t>numbers in parentheses are standard errors.</a:t>
            </a:r>
          </a:p>
          <a:p>
            <a:r>
              <a:rPr lang="en-US" dirty="0"/>
              <a:t> </a:t>
            </a:r>
          </a:p>
          <a:p>
            <a:r>
              <a:rPr lang="en-US" b="1" dirty="0"/>
              <a:t>Findings Highlighted in Technical Report</a:t>
            </a:r>
            <a:endParaRPr lang="en-US" dirty="0"/>
          </a:p>
          <a:p>
            <a:r>
              <a:rPr lang="en-US" dirty="0" smtClean="0"/>
              <a:t>“</a:t>
            </a:r>
            <a:r>
              <a:rPr lang="en-US" sz="1200" kern="1200" dirty="0" smtClean="0">
                <a:solidFill>
                  <a:schemeClr val="tx1"/>
                </a:solidFill>
                <a:effectLst/>
                <a:latin typeface="+mn-lt"/>
                <a:ea typeface="+mn-ea"/>
                <a:cs typeface="+mn-cs"/>
              </a:rPr>
              <a:t>Tables 3.19–3.26 present additional information provided by school program representatives about school-based teacher study groups focused on science and mathematics.  As can be seen in Table 3.19, study groups in these two subjects are relatively similar in terms of whether teachers have been required to participate (78 and 81 percent).  If schools do have a specified duration for the science and mathematics study groups, they tend to meet for the entire school year (55 and 72 percent, respectively), but there is considerable variation in the frequency of these study group meetings.  About a quarter of schools have science and mathematics teacher study groups that meet more than twice a month.”</a:t>
            </a:r>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41</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Includes only those schools that offered teacher study groups in the last three years.</a:t>
            </a:r>
            <a:endParaRPr lang="en-US" dirty="0" smtClean="0"/>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42</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Includes only those schools that offered teacher study groups in the last three years.</a:t>
            </a:r>
            <a:endParaRPr lang="en-US" dirty="0" smtClean="0"/>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43</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Includes only those schools that offered teacher study groups in the last three years.</a:t>
            </a:r>
            <a:endParaRPr lang="en-US" dirty="0" smtClean="0"/>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44</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mathematics portion of Table 3.2, p. 49 in Technical Report</a:t>
            </a:r>
          </a:p>
          <a:p>
            <a:endParaRPr lang="en-US" dirty="0" smtClean="0"/>
          </a:p>
          <a:p>
            <a:r>
              <a:rPr lang="en-US" b="1" dirty="0" smtClean="0"/>
              <a:t>This slide shows data from an individual item. </a:t>
            </a:r>
            <a:endParaRPr lang="en-US" dirty="0" smtClean="0"/>
          </a:p>
          <a:p>
            <a:r>
              <a:rPr lang="en-US" dirty="0"/>
              <a:t> </a:t>
            </a:r>
          </a:p>
          <a:p>
            <a:r>
              <a:rPr lang="en-US" dirty="0"/>
              <a:t>Mathematics Teacher Questionnaire</a:t>
            </a:r>
          </a:p>
          <a:p>
            <a:pPr lvl="0"/>
            <a:r>
              <a:rPr lang="en-US" dirty="0" smtClean="0"/>
              <a:t>Q20. </a:t>
            </a:r>
            <a:r>
              <a:rPr lang="en-US" sz="1200" b="0" kern="1200" dirty="0" smtClean="0">
                <a:solidFill>
                  <a:schemeClr val="tx1"/>
                </a:solidFill>
                <a:effectLst/>
                <a:latin typeface="+mn-lt"/>
                <a:ea typeface="+mn-ea"/>
                <a:cs typeface="+mn-cs"/>
              </a:rPr>
              <a:t>What is the total amount of time you have spent on professional development related to mathematics or mathematics teaching in the last 3 years?</a:t>
            </a: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Less than 6 hours</a:t>
            </a:r>
            <a:endParaRPr lang="en-US" sz="2000" kern="1200" dirty="0" smtClean="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6–15 hours</a:t>
            </a:r>
            <a:endParaRPr lang="en-US" sz="2000" kern="1200" dirty="0" smtClean="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16–35 hours</a:t>
            </a:r>
            <a:endParaRPr lang="en-US" sz="2000" kern="1200" dirty="0" smtClean="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36–80 hours</a:t>
            </a:r>
            <a:endParaRPr lang="en-US" sz="2000" kern="1200" dirty="0" smtClean="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More than 80 hours</a:t>
            </a:r>
            <a:endParaRPr lang="en-US" sz="2000" kern="1200" dirty="0" smtClean="0">
              <a:solidFill>
                <a:schemeClr val="tx1"/>
              </a:solidFill>
              <a:effectLst/>
              <a:latin typeface="+mn-lt"/>
              <a:ea typeface="+mn-ea"/>
              <a:cs typeface="+mn-cs"/>
            </a:endParaRPr>
          </a:p>
          <a:p>
            <a:endParaRPr lang="en-US" dirty="0"/>
          </a:p>
          <a:p>
            <a:r>
              <a:rPr lang="en-US" dirty="0"/>
              <a:t>The numbers in parentheses are standard errors.</a:t>
            </a:r>
          </a:p>
          <a:p>
            <a:r>
              <a:rPr lang="en-US" dirty="0"/>
              <a:t> </a:t>
            </a:r>
          </a:p>
          <a:p>
            <a:r>
              <a:rPr lang="en-US" b="1" dirty="0"/>
              <a:t>Findings Highlighted in Technical Report</a:t>
            </a:r>
            <a:endParaRPr lang="en-US" dirty="0" smtClean="0"/>
          </a:p>
          <a:p>
            <a:r>
              <a:rPr lang="en-US" dirty="0" smtClean="0"/>
              <a:t>“</a:t>
            </a:r>
            <a:r>
              <a:rPr lang="en-US" sz="1200" kern="1200" dirty="0" smtClean="0">
                <a:solidFill>
                  <a:schemeClr val="tx1"/>
                </a:solidFill>
                <a:effectLst/>
                <a:latin typeface="+mn-lt"/>
                <a:ea typeface="+mn-ea"/>
                <a:cs typeface="+mn-cs"/>
              </a:rPr>
              <a:t>Although some involvement in professional development may be better than none, a brief exposure of a few hours over several years is not likely to be sufficient to enhance teachers’ knowledge and skills in meaningful ways.  Accordingly, teachers across all subject areas were asked about the total amount of time they have spent on discipline-focused professional development in the last three years.  As can be seen in Table 3.2, about a quarter of middle school and about a third of high school science teachers have participated in 36 hours or more of science professional development in the last three years; very few elementary teachers have had this amount of professional development in science.  A similar pattern exists in mathematics, with about 2 in 5 secondary teachers having participated in at least 36 hours of mathematics-focused professional development in the last three years compared to fewer than 1 in 6 elementary teachers.  In contrast, over half of high school computer science teachers have participated in this amount of professional development related to computer science or computer science teaching.  This finding most likely reflects the recent national emphasis on computer science in STEM education and the push to develop students’ computational thinking skills.”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t>5</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mathematics portion of Table 3.20, p. 62 in Technical Report</a:t>
            </a:r>
          </a:p>
          <a:p>
            <a:endParaRPr lang="en-US" dirty="0" smtClean="0"/>
          </a:p>
          <a:p>
            <a:r>
              <a:rPr lang="en-US" b="1" dirty="0"/>
              <a:t>This slide shows data from </a:t>
            </a:r>
            <a:r>
              <a:rPr lang="en-US" b="1" dirty="0" smtClean="0"/>
              <a:t>an individual item. </a:t>
            </a:r>
            <a:endParaRPr lang="en-US" dirty="0"/>
          </a:p>
          <a:p>
            <a:r>
              <a:rPr lang="en-US" dirty="0"/>
              <a:t> </a:t>
            </a:r>
          </a:p>
          <a:p>
            <a:r>
              <a:rPr lang="en-US" dirty="0"/>
              <a:t>Mathematics Program Questionnaire</a:t>
            </a:r>
            <a:endParaRPr lang="en-US" dirty="0" smtClean="0"/>
          </a:p>
          <a:p>
            <a:pPr lvl="0"/>
            <a:r>
              <a:rPr lang="en-US" sz="1200" b="0" kern="1200" dirty="0" smtClean="0">
                <a:solidFill>
                  <a:schemeClr val="tx1"/>
                </a:solidFill>
                <a:effectLst/>
                <a:latin typeface="+mn-lt"/>
                <a:ea typeface="+mn-ea"/>
                <a:cs typeface="+mn-cs"/>
              </a:rPr>
              <a:t>Q34. The designated leaders of these mathematics-focused teacher study groups were from:  [Select all that apply.]</a:t>
            </a:r>
          </a:p>
          <a:p>
            <a:pPr marL="628650" lvl="1" indent="-171450">
              <a:buFont typeface="Wingdings" panose="05000000000000000000" pitchFamily="2" charset="2"/>
              <a:buChar char="q"/>
            </a:pPr>
            <a:r>
              <a:rPr lang="en-US" sz="1200" kern="1200" dirty="0" smtClean="0">
                <a:solidFill>
                  <a:schemeClr val="tx1"/>
                </a:solidFill>
                <a:effectLst/>
                <a:latin typeface="+mn-lt"/>
                <a:ea typeface="+mn-ea"/>
                <a:cs typeface="+mn-cs"/>
              </a:rPr>
              <a:t>This school</a:t>
            </a:r>
            <a:endParaRPr lang="en-US" sz="2000"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kern="1200" dirty="0" smtClean="0">
                <a:solidFill>
                  <a:schemeClr val="tx1"/>
                </a:solidFill>
                <a:effectLst/>
                <a:latin typeface="+mn-lt"/>
                <a:ea typeface="+mn-ea"/>
                <a:cs typeface="+mn-cs"/>
              </a:rPr>
              <a:t>Elsewhere in this</a:t>
            </a:r>
            <a:r>
              <a:rPr lang="en-US" sz="1200" b="1"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district/diocese</a:t>
            </a:r>
            <a:r>
              <a:rPr lang="en-US" sz="1200" b="1" i="1"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[Not presented to non-Catholic private schools]</a:t>
            </a:r>
            <a:endParaRPr lang="en-US" sz="2000" b="0"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kern="1200" dirty="0" smtClean="0">
                <a:solidFill>
                  <a:schemeClr val="tx1"/>
                </a:solidFill>
                <a:effectLst/>
                <a:latin typeface="+mn-lt"/>
                <a:ea typeface="+mn-ea"/>
                <a:cs typeface="+mn-cs"/>
              </a:rPr>
              <a:t>College/University </a:t>
            </a:r>
            <a:endParaRPr lang="en-US" sz="2000"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kern="1200" dirty="0" smtClean="0">
                <a:solidFill>
                  <a:schemeClr val="tx1"/>
                </a:solidFill>
                <a:effectLst/>
                <a:latin typeface="+mn-lt"/>
                <a:ea typeface="+mn-ea"/>
                <a:cs typeface="+mn-cs"/>
              </a:rPr>
              <a:t>External consultants</a:t>
            </a:r>
            <a:endParaRPr lang="en-US" sz="2000"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strike="sngStrike" kern="1200" dirty="0" smtClean="0">
                <a:solidFill>
                  <a:schemeClr val="tx1"/>
                </a:solidFill>
                <a:effectLst/>
                <a:latin typeface="+mn-lt"/>
                <a:ea typeface="+mn-ea"/>
                <a:cs typeface="+mn-cs"/>
              </a:rPr>
              <a:t>Other (please specify: _____) </a:t>
            </a:r>
            <a:endParaRPr lang="en-US" sz="2000" strike="sngStrike" kern="1200" dirty="0" smtClean="0">
              <a:solidFill>
                <a:schemeClr val="tx1"/>
              </a:solidFill>
              <a:effectLst/>
              <a:latin typeface="+mn-lt"/>
              <a:ea typeface="+mn-ea"/>
              <a:cs typeface="+mn-cs"/>
            </a:endParaRPr>
          </a:p>
          <a:p>
            <a:r>
              <a:rPr lang="en-US" dirty="0"/>
              <a:t> </a:t>
            </a:r>
          </a:p>
          <a:p>
            <a:r>
              <a:rPr lang="en-US" dirty="0"/>
              <a:t>The numbers in parentheses are standard errors.</a:t>
            </a:r>
          </a:p>
          <a:p>
            <a:r>
              <a:rPr lang="en-US" dirty="0"/>
              <a:t> </a:t>
            </a:r>
          </a:p>
          <a:p>
            <a:r>
              <a:rPr lang="en-US" b="1" dirty="0"/>
              <a:t>Findings Highlighted in Technical Report</a:t>
            </a:r>
            <a:endParaRPr lang="en-US" dirty="0" smtClean="0"/>
          </a:p>
          <a:p>
            <a:r>
              <a:rPr lang="en-US" dirty="0" smtClean="0"/>
              <a:t>“</a:t>
            </a:r>
            <a:r>
              <a:rPr lang="en-US" sz="1200" kern="1200" dirty="0" smtClean="0">
                <a:solidFill>
                  <a:schemeClr val="tx1"/>
                </a:solidFill>
                <a:effectLst/>
                <a:latin typeface="+mn-lt"/>
                <a:ea typeface="+mn-ea"/>
                <a:cs typeface="+mn-cs"/>
              </a:rPr>
              <a:t>Data about whether schools have had designated leaders for the teacher study groups and where those leaders come from are presented in Table 3.20.  Roughly two-thirds of schools have had designated leaders for science and mathematics study groups, who most often come from within the school (50 and 55 percent, respectively.)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t>45</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Includes only those schools that offered teacher study groups in the last three year.</a:t>
            </a:r>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46</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mathematics portion of Table 3.21,</a:t>
            </a:r>
            <a:r>
              <a:rPr lang="en-US" baseline="0" dirty="0" smtClean="0"/>
              <a:t> p. 63 in Technical Report</a:t>
            </a:r>
          </a:p>
          <a:p>
            <a:endParaRPr lang="en-US" baseline="0" dirty="0" smtClean="0"/>
          </a:p>
          <a:p>
            <a:r>
              <a:rPr lang="en-US" b="1" dirty="0"/>
              <a:t>This slide shows data </a:t>
            </a:r>
            <a:r>
              <a:rPr lang="en-US" b="1" dirty="0" smtClean="0"/>
              <a:t>from an </a:t>
            </a:r>
            <a:r>
              <a:rPr lang="en-US" b="1" dirty="0"/>
              <a:t>individual </a:t>
            </a:r>
            <a:r>
              <a:rPr lang="en-US" b="1" dirty="0" smtClean="0"/>
              <a:t>item. </a:t>
            </a:r>
            <a:endParaRPr lang="en-US" dirty="0"/>
          </a:p>
          <a:p>
            <a:r>
              <a:rPr lang="en-US" dirty="0"/>
              <a:t> </a:t>
            </a:r>
          </a:p>
          <a:p>
            <a:r>
              <a:rPr lang="en-US" dirty="0"/>
              <a:t>Mathematics Program Questionnaire</a:t>
            </a:r>
          </a:p>
          <a:p>
            <a:pPr lvl="0"/>
            <a:r>
              <a:rPr lang="en-US" b="0" dirty="0" smtClean="0"/>
              <a:t>Q30. </a:t>
            </a:r>
            <a:r>
              <a:rPr lang="en-US" sz="1200" b="0" kern="1200" dirty="0" smtClean="0">
                <a:solidFill>
                  <a:schemeClr val="tx1"/>
                </a:solidFill>
                <a:effectLst/>
                <a:latin typeface="+mn-lt"/>
                <a:ea typeface="+mn-ea"/>
                <a:cs typeface="+mn-cs"/>
              </a:rPr>
              <a:t>Which of the following describe the typical mathematics-focused teacher study groups in this school?  [Select all that apply.]</a:t>
            </a: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Organized by grade level</a:t>
            </a:r>
            <a:endParaRPr lang="en-US" sz="2000" b="0"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Include teachers from multiple grade levels</a:t>
            </a:r>
            <a:endParaRPr lang="en-US" sz="2000" b="0"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Include teachers who teach different mathematics subjects</a:t>
            </a:r>
            <a:endParaRPr lang="en-US" sz="2000" b="0"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Include parents/guardians or other community members</a:t>
            </a:r>
            <a:endParaRPr lang="en-US" sz="2000" b="0"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Include higher education faculty or other “consultants”</a:t>
            </a:r>
            <a:endParaRPr lang="en-US" sz="2000" b="0"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Include school and/or district/diocese</a:t>
            </a:r>
            <a:r>
              <a:rPr lang="en-US" sz="1200" b="0" i="1"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administrators</a:t>
            </a:r>
            <a:endParaRPr lang="en-US" sz="2000" b="0"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Limited to teachers from this school</a:t>
            </a:r>
            <a:endParaRPr lang="en-US" sz="2000" b="0"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Include teachers from other schools in the district/diocese </a:t>
            </a:r>
            <a:r>
              <a:rPr lang="en-US" sz="1200" b="0" i="1" kern="1200" dirty="0" smtClean="0">
                <a:solidFill>
                  <a:schemeClr val="tx1"/>
                </a:solidFill>
                <a:effectLst/>
                <a:latin typeface="+mn-lt"/>
                <a:ea typeface="+mn-ea"/>
                <a:cs typeface="+mn-cs"/>
              </a:rPr>
              <a:t>  [Not presented to non-Catholic private schools]</a:t>
            </a:r>
            <a:endParaRPr lang="en-US" sz="2000" b="0"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Include teachers from other schools outside of your</a:t>
            </a:r>
            <a:r>
              <a:rPr lang="en-US" sz="1200" b="0" i="1"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district/diocese</a:t>
            </a:r>
            <a:endParaRPr lang="en-US" sz="2000" b="0" kern="1200" dirty="0" smtClean="0">
              <a:solidFill>
                <a:schemeClr val="tx1"/>
              </a:solidFill>
              <a:effectLst/>
              <a:latin typeface="+mn-lt"/>
              <a:ea typeface="+mn-ea"/>
              <a:cs typeface="+mn-cs"/>
            </a:endParaRPr>
          </a:p>
          <a:p>
            <a:r>
              <a:rPr lang="en-US" dirty="0"/>
              <a:t> </a:t>
            </a:r>
          </a:p>
          <a:p>
            <a:r>
              <a:rPr lang="en-US" dirty="0"/>
              <a:t>The numbers in parentheses are standard errors.</a:t>
            </a:r>
          </a:p>
          <a:p>
            <a:r>
              <a:rPr lang="en-US" dirty="0"/>
              <a:t> </a:t>
            </a:r>
          </a:p>
          <a:p>
            <a:r>
              <a:rPr lang="en-US" b="1" dirty="0"/>
              <a:t>Findings Highlighted in Technical Report</a:t>
            </a:r>
            <a:endParaRPr lang="en-US" baseline="0" dirty="0" smtClean="0"/>
          </a:p>
          <a:p>
            <a:pPr marL="0" marR="0" indent="0" algn="l" defTabSz="914350" rtl="0" eaLnBrk="1" fontAlgn="auto" latinLnBrk="0" hangingPunct="1">
              <a:lnSpc>
                <a:spcPct val="100000"/>
              </a:lnSpc>
              <a:spcBef>
                <a:spcPts val="0"/>
              </a:spcBef>
              <a:spcAft>
                <a:spcPts val="0"/>
              </a:spcAft>
              <a:buClrTx/>
              <a:buSzTx/>
              <a:buFontTx/>
              <a:buNone/>
              <a:tabLst/>
              <a:defRPr/>
            </a:pPr>
            <a:r>
              <a:rPr lang="en-US" dirty="0" smtClean="0"/>
              <a:t>“</a:t>
            </a:r>
            <a:r>
              <a:rPr lang="en-US" sz="1200" kern="1200" dirty="0" smtClean="0">
                <a:solidFill>
                  <a:schemeClr val="tx1"/>
                </a:solidFill>
                <a:effectLst/>
                <a:latin typeface="+mn-lt"/>
                <a:ea typeface="+mn-ea"/>
                <a:cs typeface="+mn-cs"/>
              </a:rPr>
              <a:t>Information about the composition of teacher study groups is shown in Table 3.21.  Most schools organize their science- and mathematics-focused teacher study groups by grade level (51 and 66 percent, respectively), include teachers from multiple grade levels (63 and 59 percent), and limit participation in the study groups to teachers from their school (54 and 58 percent).  Many study groups also include school and/‌or district administrators.  It is rare for schools to include higher education faculty or other consultants, parents/‌guardians or other community members, or teachers from other schools outside the district in the study groups.”</a:t>
            </a:r>
          </a:p>
        </p:txBody>
      </p:sp>
      <p:sp>
        <p:nvSpPr>
          <p:cNvPr id="4" name="Slide Number Placeholder 3"/>
          <p:cNvSpPr>
            <a:spLocks noGrp="1"/>
          </p:cNvSpPr>
          <p:nvPr>
            <p:ph type="sldNum" sz="quarter" idx="10"/>
          </p:nvPr>
        </p:nvSpPr>
        <p:spPr/>
        <p:txBody>
          <a:bodyPr/>
          <a:lstStyle/>
          <a:p>
            <a:fld id="{B472F11F-6199-4934-A1DC-A9FDDA9F712C}" type="slidenum">
              <a:rPr lang="en-US" smtClean="0"/>
              <a:t>47</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smtClean="0"/>
              <a:t>Includes only those schools that offered teacher study groups in the last three years.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48</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mathematics portion of Table 3.23, p. 64 in Technical Report</a:t>
            </a:r>
          </a:p>
          <a:p>
            <a:endParaRPr lang="en-US" dirty="0" smtClean="0"/>
          </a:p>
          <a:p>
            <a:r>
              <a:rPr lang="en-US" b="1" dirty="0"/>
              <a:t>This slide shows data </a:t>
            </a:r>
            <a:r>
              <a:rPr lang="en-US" b="1" dirty="0" smtClean="0"/>
              <a:t>from an </a:t>
            </a:r>
            <a:r>
              <a:rPr lang="en-US" b="1" dirty="0"/>
              <a:t>individual </a:t>
            </a:r>
            <a:r>
              <a:rPr lang="en-US" b="1" dirty="0" smtClean="0"/>
              <a:t>item. </a:t>
            </a:r>
            <a:endParaRPr lang="en-US" dirty="0"/>
          </a:p>
          <a:p>
            <a:r>
              <a:rPr lang="en-US" dirty="0"/>
              <a:t> </a:t>
            </a:r>
          </a:p>
          <a:p>
            <a:r>
              <a:rPr lang="en-US" dirty="0"/>
              <a:t>Mathematics Program Questionnaire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Q31. </a:t>
            </a:r>
            <a:r>
              <a:rPr lang="en-US" sz="1200" b="0" kern="1200" dirty="0" smtClean="0">
                <a:solidFill>
                  <a:schemeClr val="tx1"/>
                </a:solidFill>
                <a:effectLst/>
                <a:latin typeface="+mn-lt"/>
                <a:ea typeface="+mn-ea"/>
                <a:cs typeface="+mn-cs"/>
              </a:rPr>
              <a:t>Which of the following describe the typical mathematics-focused teacher study groups in this school?  [Select all that apply.] </a:t>
            </a:r>
          </a:p>
          <a:p>
            <a:pPr marL="628650" lvl="1" indent="-171450">
              <a:buFont typeface="Wingdings" panose="05000000000000000000" pitchFamily="2" charset="2"/>
              <a:buChar char="q"/>
            </a:pPr>
            <a:r>
              <a:rPr lang="en-US" sz="1200" kern="1200" dirty="0" smtClean="0">
                <a:solidFill>
                  <a:schemeClr val="tx1"/>
                </a:solidFill>
                <a:effectLst/>
                <a:latin typeface="+mn-lt"/>
                <a:ea typeface="+mn-ea"/>
                <a:cs typeface="+mn-cs"/>
              </a:rPr>
              <a:t>Teachers engage in mathematics investigations.</a:t>
            </a:r>
          </a:p>
          <a:p>
            <a:pPr marL="628650" lvl="1" indent="-171450">
              <a:buFont typeface="Wingdings" panose="05000000000000000000" pitchFamily="2" charset="2"/>
              <a:buChar char="q"/>
            </a:pPr>
            <a:r>
              <a:rPr lang="en-US" sz="1200" kern="1200" dirty="0" smtClean="0">
                <a:solidFill>
                  <a:schemeClr val="tx1"/>
                </a:solidFill>
                <a:effectLst/>
                <a:latin typeface="+mn-lt"/>
                <a:ea typeface="+mn-ea"/>
                <a:cs typeface="+mn-cs"/>
              </a:rPr>
              <a:t>Teachers analyze student mathematics assessment results.</a:t>
            </a:r>
          </a:p>
          <a:p>
            <a:pPr marL="628650" lvl="1" indent="-171450">
              <a:buFont typeface="Wingdings" panose="05000000000000000000" pitchFamily="2" charset="2"/>
              <a:buChar char="q"/>
            </a:pPr>
            <a:r>
              <a:rPr lang="en-US" sz="1200" kern="1200" dirty="0" smtClean="0">
                <a:solidFill>
                  <a:schemeClr val="tx1"/>
                </a:solidFill>
                <a:effectLst/>
                <a:latin typeface="+mn-lt"/>
                <a:ea typeface="+mn-ea"/>
                <a:cs typeface="+mn-cs"/>
              </a:rPr>
              <a:t>Teachers analyze mathematics instructional materials (for example: textbooks).</a:t>
            </a:r>
          </a:p>
          <a:p>
            <a:pPr marL="628650" lvl="1" indent="-171450">
              <a:buFont typeface="Wingdings" panose="05000000000000000000" pitchFamily="2" charset="2"/>
              <a:buChar char="q"/>
            </a:pPr>
            <a:r>
              <a:rPr lang="en-US" sz="1200" kern="1200" dirty="0" smtClean="0">
                <a:solidFill>
                  <a:schemeClr val="tx1"/>
                </a:solidFill>
                <a:effectLst/>
                <a:latin typeface="+mn-lt"/>
                <a:ea typeface="+mn-ea"/>
                <a:cs typeface="+mn-cs"/>
              </a:rPr>
              <a:t>Teachers plan mathematics lessons together. </a:t>
            </a:r>
          </a:p>
          <a:p>
            <a:pPr marL="628650" lvl="1" indent="-171450">
              <a:buFont typeface="Wingdings" panose="05000000000000000000" pitchFamily="2" charset="2"/>
              <a:buChar char="q"/>
            </a:pPr>
            <a:r>
              <a:rPr lang="en-US" sz="1200" kern="1200" dirty="0" smtClean="0">
                <a:solidFill>
                  <a:schemeClr val="tx1"/>
                </a:solidFill>
                <a:effectLst/>
                <a:latin typeface="+mn-lt"/>
                <a:ea typeface="+mn-ea"/>
                <a:cs typeface="+mn-cs"/>
              </a:rPr>
              <a:t>Teachers rehearse instructional practices (meaning: try out, receive feedback, and reflect on those practices).</a:t>
            </a:r>
          </a:p>
          <a:p>
            <a:pPr marL="628650" lvl="1" indent="-171450">
              <a:buFont typeface="Wingdings" panose="05000000000000000000" pitchFamily="2" charset="2"/>
              <a:buChar char="q"/>
            </a:pPr>
            <a:r>
              <a:rPr lang="en-US" sz="1200" kern="1200" dirty="0" smtClean="0">
                <a:solidFill>
                  <a:schemeClr val="tx1"/>
                </a:solidFill>
                <a:effectLst/>
                <a:latin typeface="+mn-lt"/>
                <a:ea typeface="+mn-ea"/>
                <a:cs typeface="+mn-cs"/>
              </a:rPr>
              <a:t>Teachers observe each other’s mathematics instruction (either in-person or through video recording).</a:t>
            </a:r>
          </a:p>
          <a:p>
            <a:pPr marL="628650" lvl="1" indent="-171450">
              <a:buFont typeface="Wingdings" panose="05000000000000000000" pitchFamily="2" charset="2"/>
              <a:buChar char="q"/>
            </a:pPr>
            <a:r>
              <a:rPr lang="en-US" sz="1200" kern="1200" dirty="0" smtClean="0">
                <a:solidFill>
                  <a:schemeClr val="tx1"/>
                </a:solidFill>
                <a:effectLst/>
                <a:latin typeface="+mn-lt"/>
                <a:ea typeface="+mn-ea"/>
                <a:cs typeface="+mn-cs"/>
              </a:rPr>
              <a:t>Teachers provide feedback on each other’s mathematics instruction.</a:t>
            </a:r>
          </a:p>
          <a:p>
            <a:pPr marL="628650" lvl="1" indent="-171450">
              <a:buFont typeface="Wingdings" panose="05000000000000000000" pitchFamily="2" charset="2"/>
              <a:buChar char="q"/>
            </a:pPr>
            <a:r>
              <a:rPr lang="en-US" sz="1200" kern="1200" dirty="0" smtClean="0">
                <a:solidFill>
                  <a:schemeClr val="tx1"/>
                </a:solidFill>
                <a:effectLst/>
                <a:latin typeface="+mn-lt"/>
                <a:ea typeface="+mn-ea"/>
                <a:cs typeface="+mn-cs"/>
              </a:rPr>
              <a:t>Teachers examine classroom artifacts (for example: student work samples, videos of classroom instruction).</a:t>
            </a:r>
            <a:endParaRPr lang="en-US" dirty="0"/>
          </a:p>
          <a:p>
            <a:endParaRPr lang="en-US" dirty="0"/>
          </a:p>
          <a:p>
            <a:r>
              <a:rPr lang="en-US" dirty="0"/>
              <a:t>The numbers in parentheses are standard errors.</a:t>
            </a:r>
          </a:p>
          <a:p>
            <a:r>
              <a:rPr lang="en-US" dirty="0"/>
              <a:t> </a:t>
            </a:r>
          </a:p>
          <a:p>
            <a:r>
              <a:rPr lang="en-US" b="1" dirty="0"/>
              <a:t>Findings Highlighted in Technical Report</a:t>
            </a:r>
            <a:endParaRPr lang="en-US" dirty="0" smtClean="0"/>
          </a:p>
          <a:p>
            <a:r>
              <a:rPr lang="en-US" dirty="0" smtClean="0"/>
              <a:t>“</a:t>
            </a:r>
            <a:r>
              <a:rPr lang="en-US" sz="1200" kern="1200" dirty="0" smtClean="0">
                <a:solidFill>
                  <a:schemeClr val="tx1"/>
                </a:solidFill>
                <a:effectLst/>
                <a:latin typeface="+mn-lt"/>
                <a:ea typeface="+mn-ea"/>
                <a:cs typeface="+mn-cs"/>
              </a:rPr>
              <a:t>School science and mathematics program representatives were also asked about the activities typically included in teacher study groups focused on their subject.  As can be seen in Table 3.22 and Table 3.23, 65 percent of study groups in science and 81 percent in mathematics have involved teachers in analyzing student assessment results.  Roughly one-half to two-thirds of study groups in each subject have had teachers plan lessons together and analyze student instructional materials.  Considerably fewer study groups have had teachers provide feedback on each other’s instruction, rehearse instructional practices, and observe each other’s instruction.”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t>49</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Includes only those schools that offered teacher study groups in the last three years.</a:t>
            </a:r>
          </a:p>
          <a:p>
            <a:endParaRPr lang="en-US" dirty="0"/>
          </a:p>
        </p:txBody>
      </p:sp>
      <p:sp>
        <p:nvSpPr>
          <p:cNvPr id="4" name="Slide Number Placeholder 3"/>
          <p:cNvSpPr>
            <a:spLocks noGrp="1"/>
          </p:cNvSpPr>
          <p:nvPr>
            <p:ph type="sldNum" sz="quarter" idx="10"/>
          </p:nvPr>
        </p:nvSpPr>
        <p:spPr/>
        <p:txBody>
          <a:bodyPr/>
          <a:lstStyle/>
          <a:p>
            <a:fld id="{20457189-2524-420E-B3F5-7FC498A7B8A5}" type="slidenum">
              <a:rPr lang="en-US" smtClean="0"/>
              <a:t>50</a:t>
            </a:fld>
            <a:endParaRPr lang="en-US"/>
          </a:p>
        </p:txBody>
      </p:sp>
    </p:spTree>
    <p:extLst>
      <p:ext uri="{BB962C8B-B14F-4D97-AF65-F5344CB8AC3E}">
        <p14:creationId xmlns:p14="http://schemas.microsoft.com/office/powerpoint/2010/main" val="5380562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mathematics portion of Table 3.25, p. 65 in Technical Report</a:t>
            </a:r>
          </a:p>
          <a:p>
            <a:endParaRPr lang="en-US" dirty="0" smtClean="0"/>
          </a:p>
          <a:p>
            <a:r>
              <a:rPr lang="en-US" b="1" dirty="0" smtClean="0"/>
              <a:t>This slide shows data from an individual item. </a:t>
            </a:r>
            <a:endParaRPr lang="en-US" dirty="0" smtClean="0"/>
          </a:p>
          <a:p>
            <a:r>
              <a:rPr lang="en-US" dirty="0" smtClean="0"/>
              <a:t> </a:t>
            </a:r>
          </a:p>
          <a:p>
            <a:r>
              <a:rPr lang="en-US" dirty="0" smtClean="0"/>
              <a:t>Mathematics Program Questionnaire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Q32.</a:t>
            </a:r>
            <a:r>
              <a:rPr lang="en-US" b="0" baseline="0" dirty="0" smtClean="0"/>
              <a:t> </a:t>
            </a:r>
            <a:r>
              <a:rPr lang="en-US" sz="1200" b="0" kern="1200" dirty="0" smtClean="0">
                <a:solidFill>
                  <a:schemeClr val="tx1"/>
                </a:solidFill>
                <a:effectLst/>
                <a:latin typeface="+mn-lt"/>
                <a:ea typeface="+mn-ea"/>
                <a:cs typeface="+mn-cs"/>
              </a:rPr>
              <a:t>To what extent have these mathematics-focused teacher study groups emphasized each of the following?  [Select one on each row.] </a:t>
            </a:r>
            <a:r>
              <a:rPr lang="en-US" b="0" dirty="0" smtClean="0"/>
              <a:t>(Response Options: [1] Not at all, [2] 2 of 5, [3] Somewhat, [4] 4 of 5, [5] To a great extent)</a:t>
            </a:r>
            <a:endParaRPr lang="en-US" sz="1200" b="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Deepening teachers’ understanding of mathematics concepts</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Deepening teachers’ understanding of how mathematics is done (for example: considering how to approach a problem, explaining and justifying solutions, creating and using mathematical models)</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Deepening teachers’ understanding of the state mathematics standards</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Deepening teachers’ understanding of how students think about various mathematical ideas</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How to use particular mathematics instructional materials (for example: textbooks)</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How to monitor student understanding during mathematics instruction</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How to adapt mathematics instruction to address student misconceptions</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How to use technology in mathematics instruction</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How to use investigation-oriented tasks in mathematics instruction</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How to develop students’ confidence that they can successfully pursue careers in mathematics </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How to incorporate real-world issues (for example: current events, community concerns) into mathematics instruction </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How to connect instruction to mathematics career opportunities </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How to integrate science, engineering, mathematics, and/or computer science</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How to engage students in doing mathematics (for example: considering how to approach a problem, explaining and justifying solutions, creating and using mathematical models)</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How to incorporate students’ cultural backgrounds into mathematics instruction</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How to differentiate mathematics instruction to meet the needs of  diverse learners</a:t>
            </a:r>
            <a:endParaRPr lang="en-US" sz="2000" kern="1200" dirty="0" smtClean="0">
              <a:solidFill>
                <a:schemeClr val="tx1"/>
              </a:solidFill>
              <a:effectLst/>
              <a:latin typeface="+mn-lt"/>
              <a:ea typeface="+mn-ea"/>
              <a:cs typeface="+mn-cs"/>
            </a:endParaRPr>
          </a:p>
          <a:p>
            <a:endParaRPr lang="en-US" dirty="0" smtClean="0"/>
          </a:p>
          <a:p>
            <a:r>
              <a:rPr lang="en-US" dirty="0" smtClean="0"/>
              <a:t>The numbers in parentheses are standard errors.</a:t>
            </a:r>
          </a:p>
          <a:p>
            <a:r>
              <a:rPr lang="en-US" dirty="0" smtClean="0"/>
              <a:t> </a:t>
            </a:r>
          </a:p>
          <a:p>
            <a:r>
              <a:rPr lang="en-US" b="1" dirty="0" smtClean="0"/>
              <a:t>Findings Highlighted in Technical Report</a:t>
            </a:r>
            <a:endParaRPr lang="en-US" dirty="0" smtClean="0"/>
          </a:p>
          <a:p>
            <a:r>
              <a:rPr lang="en-US" dirty="0" smtClean="0"/>
              <a:t>“</a:t>
            </a:r>
            <a:r>
              <a:rPr lang="en-US" sz="1200" kern="1200" dirty="0" smtClean="0">
                <a:solidFill>
                  <a:schemeClr val="tx1"/>
                </a:solidFill>
                <a:effectLst/>
                <a:latin typeface="+mn-lt"/>
                <a:ea typeface="+mn-ea"/>
                <a:cs typeface="+mn-cs"/>
              </a:rPr>
              <a:t>Further, school program representatives were asked about the extent to which the teacher study groups have addressed each of a number of topics.  These data are presented in Table 3.24 and Table 3.25.  Similar to the pattern seen with locally offered professional development workshops, in many schools, both science and mathematics teacher study groups in the last three years have focused heavily on deepening teachers’ understanding of the state standards (66 and 61 percent, respectively).  Other areas with a substantial emphasis are learning how to engage students in doing science/‌mathematics (56 and 59 percent); deepening teachers’ understanding of how science/‌mathematics is done (46 and 53 percent); deepening teachers’ understanding of how students think about various ideas (44 and 53 percent); and monitoring student understanding during instruction (44 and 52 percent).  Only about a third of schools indicated that science-focused study groups have had a large emphasis on how to engage students in doing engineering and deepening teachers’ understanding of how engineering is done.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addition, study groups in mathematics are more likely than those in science to focus on how to differentiate instruction to meet the needs of diverse learners and how to adapt instruction to address student misconceptions.  In contrast, science study groups are more likely than mathematics study groups to emphasize how to incorporate real-world issues into instruction.”</a:t>
            </a:r>
          </a:p>
        </p:txBody>
      </p:sp>
      <p:sp>
        <p:nvSpPr>
          <p:cNvPr id="4" name="Slide Number Placeholder 3"/>
          <p:cNvSpPr>
            <a:spLocks noGrp="1"/>
          </p:cNvSpPr>
          <p:nvPr>
            <p:ph type="sldNum" sz="quarter" idx="10"/>
          </p:nvPr>
        </p:nvSpPr>
        <p:spPr/>
        <p:txBody>
          <a:bodyPr/>
          <a:lstStyle/>
          <a:p>
            <a:fld id="{20457189-2524-420E-B3F5-7FC498A7B8A5}" type="slidenum">
              <a:rPr lang="en-US" smtClean="0"/>
              <a:t>51</a:t>
            </a:fld>
            <a:endParaRPr lang="en-US"/>
          </a:p>
        </p:txBody>
      </p:sp>
    </p:spTree>
    <p:extLst>
      <p:ext uri="{BB962C8B-B14F-4D97-AF65-F5344CB8AC3E}">
        <p14:creationId xmlns:p14="http://schemas.microsoft.com/office/powerpoint/2010/main" val="11369166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Note: </a:t>
            </a:r>
            <a:r>
              <a:rPr lang="en-US" sz="1200" b="0" kern="1200" dirty="0" smtClean="0">
                <a:solidFill>
                  <a:schemeClr val="tx1"/>
                </a:solidFill>
                <a:effectLst/>
                <a:latin typeface="+mn-lt"/>
                <a:ea typeface="+mn-ea"/>
                <a:cs typeface="+mn-cs"/>
              </a:rPr>
              <a:t>Includes schools indicating 4 or 5 on a five-point scale ranging from 1 “not at all” to 5 “to a great extent.”</a:t>
            </a:r>
          </a:p>
          <a:p>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Includes only those schools that offered teacher study groups in the last three years.</a:t>
            </a:r>
          </a:p>
          <a:p>
            <a:endParaRPr lang="en-US" b="0" dirty="0"/>
          </a:p>
        </p:txBody>
      </p:sp>
      <p:sp>
        <p:nvSpPr>
          <p:cNvPr id="4" name="Slide Number Placeholder 3"/>
          <p:cNvSpPr>
            <a:spLocks noGrp="1"/>
          </p:cNvSpPr>
          <p:nvPr>
            <p:ph type="sldNum" sz="quarter" idx="10"/>
          </p:nvPr>
        </p:nvSpPr>
        <p:spPr/>
        <p:txBody>
          <a:bodyPr/>
          <a:lstStyle/>
          <a:p>
            <a:fld id="{20457189-2524-420E-B3F5-7FC498A7B8A5}" type="slidenum">
              <a:rPr lang="en-US" smtClean="0"/>
              <a:t>52</a:t>
            </a:fld>
            <a:endParaRPr lang="en-US"/>
          </a:p>
        </p:txBody>
      </p:sp>
    </p:spTree>
    <p:extLst>
      <p:ext uri="{BB962C8B-B14F-4D97-AF65-F5344CB8AC3E}">
        <p14:creationId xmlns:p14="http://schemas.microsoft.com/office/powerpoint/2010/main" val="24718087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Note: </a:t>
            </a:r>
            <a:r>
              <a:rPr lang="en-US" sz="1200" b="0" kern="1200" dirty="0" smtClean="0">
                <a:solidFill>
                  <a:schemeClr val="tx1"/>
                </a:solidFill>
                <a:effectLst/>
                <a:latin typeface="+mn-lt"/>
                <a:ea typeface="+mn-ea"/>
                <a:cs typeface="+mn-cs"/>
              </a:rPr>
              <a:t>Includes schools indicating 4 or 5 on a five-point scale ranging from 1 “not at all” to 5 “to a great extent.”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Includes only those schools that offered teacher study groups in the last three years.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a:p>
            <a:endParaRPr lang="en-US" dirty="0"/>
          </a:p>
        </p:txBody>
      </p:sp>
      <p:sp>
        <p:nvSpPr>
          <p:cNvPr id="4" name="Slide Number Placeholder 3"/>
          <p:cNvSpPr>
            <a:spLocks noGrp="1"/>
          </p:cNvSpPr>
          <p:nvPr>
            <p:ph type="sldNum" sz="quarter" idx="10"/>
          </p:nvPr>
        </p:nvSpPr>
        <p:spPr/>
        <p:txBody>
          <a:bodyPr/>
          <a:lstStyle/>
          <a:p>
            <a:fld id="{20457189-2524-420E-B3F5-7FC498A7B8A5}" type="slidenum">
              <a:rPr lang="en-US" smtClean="0"/>
              <a:t>53</a:t>
            </a:fld>
            <a:endParaRPr lang="en-US"/>
          </a:p>
        </p:txBody>
      </p:sp>
    </p:spTree>
    <p:extLst>
      <p:ext uri="{BB962C8B-B14F-4D97-AF65-F5344CB8AC3E}">
        <p14:creationId xmlns:p14="http://schemas.microsoft.com/office/powerpoint/2010/main" val="15483816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Note: </a:t>
            </a:r>
            <a:r>
              <a:rPr lang="en-US" sz="1200" b="0" kern="1200" dirty="0" smtClean="0">
                <a:solidFill>
                  <a:schemeClr val="tx1"/>
                </a:solidFill>
                <a:effectLst/>
                <a:latin typeface="+mn-lt"/>
                <a:ea typeface="+mn-ea"/>
                <a:cs typeface="+mn-cs"/>
              </a:rPr>
              <a:t>Includes schools indicating 4 or 5 on a five-point scale ranging from 1 “not at all” to 5 “to a great extent.”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Includes only those schools that offered teacher study groups in the last three years.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a:p>
            <a:endParaRPr lang="en-US" dirty="0"/>
          </a:p>
        </p:txBody>
      </p:sp>
      <p:sp>
        <p:nvSpPr>
          <p:cNvPr id="4" name="Slide Number Placeholder 3"/>
          <p:cNvSpPr>
            <a:spLocks noGrp="1"/>
          </p:cNvSpPr>
          <p:nvPr>
            <p:ph type="sldNum" sz="quarter" idx="10"/>
          </p:nvPr>
        </p:nvSpPr>
        <p:spPr/>
        <p:txBody>
          <a:bodyPr/>
          <a:lstStyle/>
          <a:p>
            <a:fld id="{20457189-2524-420E-B3F5-7FC498A7B8A5}" type="slidenum">
              <a:rPr lang="en-US" smtClean="0"/>
              <a:t>54</a:t>
            </a:fld>
            <a:endParaRPr lang="en-US"/>
          </a:p>
        </p:txBody>
      </p:sp>
    </p:spTree>
    <p:extLst>
      <p:ext uri="{BB962C8B-B14F-4D97-AF65-F5344CB8AC3E}">
        <p14:creationId xmlns:p14="http://schemas.microsoft.com/office/powerpoint/2010/main" val="2081376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6</a:t>
            </a:fld>
            <a:endParaRPr lang="en-US"/>
          </a:p>
        </p:txBody>
      </p:sp>
    </p:spTree>
    <p:extLst>
      <p:ext uri="{BB962C8B-B14F-4D97-AF65-F5344CB8AC3E}">
        <p14:creationId xmlns:p14="http://schemas.microsoft.com/office/powerpoint/2010/main" val="8966930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mathematics portion of Table 3.26, p. 66 in Technical Report</a:t>
            </a:r>
          </a:p>
          <a:p>
            <a:endParaRPr lang="en-US" dirty="0" smtClean="0"/>
          </a:p>
          <a:p>
            <a:r>
              <a:rPr lang="en-US" b="1" dirty="0"/>
              <a:t>This slide shows data from </a:t>
            </a:r>
            <a:r>
              <a:rPr lang="en-US" b="1" dirty="0" smtClean="0"/>
              <a:t>an individual item. </a:t>
            </a:r>
            <a:endParaRPr lang="en-US" dirty="0"/>
          </a:p>
          <a:p>
            <a:r>
              <a:rPr lang="en-US" dirty="0"/>
              <a:t> </a:t>
            </a:r>
          </a:p>
          <a:p>
            <a:r>
              <a:rPr lang="en-US" dirty="0"/>
              <a:t>Mathematics Program Questionnaire</a:t>
            </a:r>
          </a:p>
          <a:p>
            <a:pPr lvl="0"/>
            <a:r>
              <a:rPr lang="en-US" dirty="0" smtClean="0"/>
              <a:t>Q35. </a:t>
            </a:r>
            <a:r>
              <a:rPr lang="en-US" sz="1200" kern="1200" dirty="0" smtClean="0">
                <a:solidFill>
                  <a:schemeClr val="tx1"/>
                </a:solidFill>
                <a:effectLst/>
                <a:latin typeface="+mn-lt"/>
                <a:ea typeface="+mn-ea"/>
                <a:cs typeface="+mn-cs"/>
              </a:rPr>
              <a:t>Thinking about last school year, which of the following were used to provide teachers in this school with time for professional development workshops/teacher study groups that included a focus on mathematics and/or mathematics teaching, regardless of whether they were offered by your school and/or district/diocese?  [Select all that apply.]</a:t>
            </a:r>
          </a:p>
          <a:p>
            <a:pPr marL="628650" lvl="1" indent="-171450">
              <a:buFont typeface="Wingdings" panose="05000000000000000000" pitchFamily="2" charset="2"/>
              <a:buChar char="q"/>
            </a:pPr>
            <a:r>
              <a:rPr lang="en-US" sz="1200" kern="1200" dirty="0" smtClean="0">
                <a:solidFill>
                  <a:schemeClr val="tx1"/>
                </a:solidFill>
                <a:effectLst/>
                <a:latin typeface="+mn-lt"/>
                <a:ea typeface="+mn-ea"/>
                <a:cs typeface="+mn-cs"/>
              </a:rPr>
              <a:t>Early dismissal and/or late start for students</a:t>
            </a:r>
            <a:endParaRPr lang="en-US" sz="2000"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kern="1200" dirty="0" smtClean="0">
                <a:solidFill>
                  <a:schemeClr val="tx1"/>
                </a:solidFill>
                <a:effectLst/>
                <a:latin typeface="+mn-lt"/>
                <a:ea typeface="+mn-ea"/>
                <a:cs typeface="+mn-cs"/>
              </a:rPr>
              <a:t>Professional days/teacher work days during the students' school year</a:t>
            </a:r>
            <a:endParaRPr lang="en-US" sz="2000"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kern="1200" dirty="0" smtClean="0">
                <a:solidFill>
                  <a:schemeClr val="tx1"/>
                </a:solidFill>
                <a:effectLst/>
                <a:latin typeface="+mn-lt"/>
                <a:ea typeface="+mn-ea"/>
                <a:cs typeface="+mn-cs"/>
              </a:rPr>
              <a:t>Professional days/teacher work days before and/or after the students' school year</a:t>
            </a:r>
            <a:endParaRPr lang="en-US" sz="2000"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kern="1200" dirty="0" smtClean="0">
                <a:solidFill>
                  <a:schemeClr val="tx1"/>
                </a:solidFill>
                <a:effectLst/>
                <a:latin typeface="+mn-lt"/>
                <a:ea typeface="+mn-ea"/>
                <a:cs typeface="+mn-cs"/>
              </a:rPr>
              <a:t>Common planning time for teachers</a:t>
            </a:r>
            <a:endParaRPr lang="en-US" sz="2000"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kern="1200" dirty="0" smtClean="0">
                <a:solidFill>
                  <a:schemeClr val="tx1"/>
                </a:solidFill>
                <a:effectLst/>
                <a:latin typeface="+mn-lt"/>
                <a:ea typeface="+mn-ea"/>
                <a:cs typeface="+mn-cs"/>
              </a:rPr>
              <a:t>Substitute teachers to cover teachers' classes while they attend professional development</a:t>
            </a:r>
            <a:endParaRPr lang="en-US" sz="2000"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strike="sngStrike" kern="1200" dirty="0" smtClean="0">
                <a:solidFill>
                  <a:schemeClr val="tx1"/>
                </a:solidFill>
                <a:effectLst/>
                <a:latin typeface="+mn-lt"/>
                <a:ea typeface="+mn-ea"/>
                <a:cs typeface="+mn-cs"/>
              </a:rPr>
              <a:t>None of the above</a:t>
            </a:r>
            <a:endParaRPr lang="en-US" sz="2000" strike="sngStrike" kern="1200" dirty="0" smtClean="0">
              <a:solidFill>
                <a:schemeClr val="tx1"/>
              </a:solidFill>
              <a:effectLst/>
              <a:latin typeface="+mn-lt"/>
              <a:ea typeface="+mn-ea"/>
              <a:cs typeface="+mn-cs"/>
            </a:endParaRPr>
          </a:p>
          <a:p>
            <a:endParaRPr lang="en-US" dirty="0"/>
          </a:p>
          <a:p>
            <a:r>
              <a:rPr lang="en-US" dirty="0"/>
              <a:t>The numbers in parentheses are standard errors.</a:t>
            </a:r>
          </a:p>
          <a:p>
            <a:r>
              <a:rPr lang="en-US" dirty="0"/>
              <a:t> </a:t>
            </a:r>
          </a:p>
          <a:p>
            <a:r>
              <a:rPr lang="en-US" b="1" dirty="0"/>
              <a:t>Findings Highlighted in Technical Report</a:t>
            </a:r>
            <a:endParaRPr lang="en-US" dirty="0" smtClean="0"/>
          </a:p>
          <a:p>
            <a:pPr marL="0" marR="0" indent="0" algn="l" defTabSz="914350" rtl="0" eaLnBrk="1" fontAlgn="auto" latinLnBrk="0" hangingPunct="1">
              <a:lnSpc>
                <a:spcPct val="100000"/>
              </a:lnSpc>
              <a:spcBef>
                <a:spcPts val="0"/>
              </a:spcBef>
              <a:spcAft>
                <a:spcPts val="0"/>
              </a:spcAft>
              <a:buClrTx/>
              <a:buSzTx/>
              <a:buFontTx/>
              <a:buNone/>
              <a:tabLst/>
              <a:defRPr/>
            </a:pPr>
            <a:r>
              <a:rPr lang="en-US" dirty="0" smtClean="0"/>
              <a:t>“</a:t>
            </a:r>
            <a:r>
              <a:rPr lang="en-US" sz="1200" kern="1200" dirty="0" smtClean="0">
                <a:solidFill>
                  <a:schemeClr val="tx1"/>
                </a:solidFill>
                <a:effectLst/>
                <a:latin typeface="+mn-lt"/>
                <a:ea typeface="+mn-ea"/>
                <a:cs typeface="+mn-cs"/>
              </a:rPr>
              <a:t>Although there is general agreement that teachers can benefit from participating in professional development workshops and study groups, it is often difficult to find time for them to do so.  School representatives were given a list of ways in which time might be provided for teachers to participate in professional development, regardless of whether it is offered by the school, and asked to indicate which are used in their school.  As can be seen in Table 3.26, roughly half of schools use teacher work days during the school year for science-related professional development; over two-thirds do so for mathematics-related professional development.  It is less common for schools to use substitute teachers or early dismissal/‌late start for students as a means to provide time for professional development in science and mathematics.  In mathematics, more schools at the elementary and middle level provide common planning time for professional development than schools at the high school level (58, 48, and 36 percent, respectively).”</a:t>
            </a:r>
          </a:p>
        </p:txBody>
      </p:sp>
      <p:sp>
        <p:nvSpPr>
          <p:cNvPr id="4" name="Slide Number Placeholder 3"/>
          <p:cNvSpPr>
            <a:spLocks noGrp="1"/>
          </p:cNvSpPr>
          <p:nvPr>
            <p:ph type="sldNum" sz="quarter" idx="10"/>
          </p:nvPr>
        </p:nvSpPr>
        <p:spPr/>
        <p:txBody>
          <a:bodyPr/>
          <a:lstStyle/>
          <a:p>
            <a:fld id="{B472F11F-6199-4934-A1DC-A9FDDA9F712C}" type="slidenum">
              <a:rPr lang="en-US" smtClean="0"/>
              <a:t>55</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56</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57</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58</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mathematics portion of Table 3.27,</a:t>
            </a:r>
            <a:r>
              <a:rPr lang="en-US" baseline="0" dirty="0" smtClean="0"/>
              <a:t> p. 67 in Technical Report</a:t>
            </a:r>
          </a:p>
          <a:p>
            <a:endParaRPr lang="en-US" baseline="0" dirty="0" smtClean="0"/>
          </a:p>
          <a:p>
            <a:r>
              <a:rPr lang="en-US" b="1" dirty="0"/>
              <a:t>This slide shows data </a:t>
            </a:r>
            <a:r>
              <a:rPr lang="en-US" b="1" dirty="0" smtClean="0"/>
              <a:t>from an </a:t>
            </a:r>
            <a:r>
              <a:rPr lang="en-US" b="1" dirty="0"/>
              <a:t>individual </a:t>
            </a:r>
            <a:r>
              <a:rPr lang="en-US" b="1" dirty="0" smtClean="0"/>
              <a:t>item. </a:t>
            </a:r>
            <a:endParaRPr lang="en-US" dirty="0"/>
          </a:p>
          <a:p>
            <a:r>
              <a:rPr lang="en-US" dirty="0"/>
              <a:t> </a:t>
            </a:r>
          </a:p>
          <a:p>
            <a:r>
              <a:rPr lang="en-US" dirty="0"/>
              <a:t>Mathematics Program Questionnaire</a:t>
            </a:r>
          </a:p>
          <a:p>
            <a:pPr marL="0" marR="0" lvl="0" indent="0" algn="l" defTabSz="914350" rtl="0" eaLnBrk="1" fontAlgn="auto" latinLnBrk="0" hangingPunct="1">
              <a:lnSpc>
                <a:spcPct val="100000"/>
              </a:lnSpc>
              <a:spcBef>
                <a:spcPts val="0"/>
              </a:spcBef>
              <a:spcAft>
                <a:spcPts val="0"/>
              </a:spcAft>
              <a:buClrTx/>
              <a:buSzTx/>
              <a:buFontTx/>
              <a:buNone/>
              <a:tabLst/>
              <a:defRPr/>
            </a:pPr>
            <a:r>
              <a:rPr lang="en-US" b="0" dirty="0" smtClean="0"/>
              <a:t>Q36. </a:t>
            </a:r>
            <a:r>
              <a:rPr lang="en-US" sz="1200" b="0" kern="1200" dirty="0" smtClean="0">
                <a:solidFill>
                  <a:schemeClr val="tx1"/>
                </a:solidFill>
                <a:effectLst/>
                <a:latin typeface="+mn-lt"/>
                <a:ea typeface="+mn-ea"/>
                <a:cs typeface="+mn-cs"/>
              </a:rPr>
              <a:t>Do any teachers in your school have access to one-on-one coaching focused on improving their mathematics instruction (include voluntary and required coaching)? </a:t>
            </a:r>
            <a:endParaRPr lang="en-US" b="0" dirty="0" smtClean="0"/>
          </a:p>
          <a:p>
            <a:pPr marL="628650" lvl="1" indent="-171450" defTabSz="914350">
              <a:buFont typeface="Courier New" panose="02070309020205020404" pitchFamily="49" charset="0"/>
              <a:buChar char="o"/>
              <a:defRPr/>
            </a:pPr>
            <a:r>
              <a:rPr lang="en-US" dirty="0" smtClean="0"/>
              <a:t>Yes</a:t>
            </a:r>
            <a:endParaRPr lang="en-US" dirty="0"/>
          </a:p>
          <a:p>
            <a:pPr marL="628650" lvl="1" indent="-171450" defTabSz="914350">
              <a:buFont typeface="Courier New" panose="02070309020205020404" pitchFamily="49" charset="0"/>
              <a:buChar char="o"/>
              <a:defRPr/>
            </a:pPr>
            <a:r>
              <a:rPr lang="en-US" dirty="0" smtClean="0"/>
              <a:t>No</a:t>
            </a:r>
            <a:endParaRPr lang="en-US" dirty="0"/>
          </a:p>
          <a:p>
            <a:r>
              <a:rPr lang="en-US" dirty="0"/>
              <a:t> </a:t>
            </a:r>
          </a:p>
          <a:p>
            <a:r>
              <a:rPr lang="en-US" dirty="0"/>
              <a:t>The numbers in parentheses are standard errors.</a:t>
            </a:r>
          </a:p>
          <a:p>
            <a:r>
              <a:rPr lang="en-US" dirty="0"/>
              <a:t> </a:t>
            </a:r>
          </a:p>
          <a:p>
            <a:r>
              <a:rPr lang="en-US" b="1" dirty="0"/>
              <a:t>Findings Highlighted in Technical Report</a:t>
            </a:r>
            <a:endParaRPr lang="en-US" baseline="0" dirty="0" smtClean="0"/>
          </a:p>
          <a:p>
            <a:r>
              <a:rPr lang="en-US" baseline="0" dirty="0" smtClean="0"/>
              <a:t>“</a:t>
            </a:r>
            <a:r>
              <a:rPr lang="en-US" sz="1200" kern="1200" dirty="0" smtClean="0">
                <a:solidFill>
                  <a:schemeClr val="tx1"/>
                </a:solidFill>
                <a:effectLst/>
                <a:latin typeface="+mn-lt"/>
                <a:ea typeface="+mn-ea"/>
                <a:cs typeface="+mn-cs"/>
              </a:rPr>
              <a:t>As noted earlier, professional development workshops and teacher study groups can provide important opportunities for teachers to deepen their disciplinary and pedagogical content knowledge, and to develop skill in using that knowledge for key tasks of teaching, such as analyzing student work to determine what a student does and does not understand.  When resources allow, one-on-one coaching to help teachers improve their practice can be a powerful tool.</a:t>
            </a:r>
          </a:p>
          <a:p>
            <a:r>
              <a:rPr lang="en-US" sz="1200" kern="1200" dirty="0" smtClean="0">
                <a:solidFill>
                  <a:schemeClr val="tx1"/>
                </a:solidFill>
                <a:effectLst/>
                <a:latin typeface="+mn-lt"/>
                <a:ea typeface="+mn-ea"/>
                <a:cs typeface="+mn-cs"/>
              </a:rPr>
              <a:t>School program representatives were asked whether any teachers in their school have access to one-on-one coaching focused on improving their science, mathematics, and ‌computer science instruction; these data are shown in Table 3.27.  Across subject areas and grade ranges, one-on-one coaching is relatively rare except in elementary school mathematics, where over 4 in 10 schools offer coaching.”</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t>59</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60</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mathematics portion of Table 3.28,</a:t>
            </a:r>
            <a:r>
              <a:rPr lang="en-US" baseline="0" dirty="0" smtClean="0"/>
              <a:t> p. 67 in Technical Report</a:t>
            </a:r>
          </a:p>
          <a:p>
            <a:endParaRPr lang="en-US" baseline="0" dirty="0" smtClean="0"/>
          </a:p>
          <a:p>
            <a:r>
              <a:rPr lang="en-US" b="1" dirty="0" smtClean="0"/>
              <a:t>This slide shows data from an individual item. </a:t>
            </a:r>
            <a:endParaRPr lang="en-US" dirty="0" smtClean="0"/>
          </a:p>
          <a:p>
            <a:r>
              <a:rPr lang="en-US" dirty="0" smtClean="0"/>
              <a:t> </a:t>
            </a:r>
          </a:p>
          <a:p>
            <a:r>
              <a:rPr lang="en-US" dirty="0" smtClean="0"/>
              <a:t>Mathematics Program Questionnaire</a:t>
            </a:r>
          </a:p>
          <a:p>
            <a:pPr marL="0" marR="0" lvl="0" indent="0" algn="l" defTabSz="914350" rtl="0" eaLnBrk="1" fontAlgn="auto" latinLnBrk="0" hangingPunct="1">
              <a:lnSpc>
                <a:spcPct val="100000"/>
              </a:lnSpc>
              <a:spcBef>
                <a:spcPts val="0"/>
              </a:spcBef>
              <a:spcAft>
                <a:spcPts val="0"/>
              </a:spcAft>
              <a:buClrTx/>
              <a:buSzTx/>
              <a:buFontTx/>
              <a:buNone/>
              <a:tabLst/>
              <a:defRPr/>
            </a:pPr>
            <a:r>
              <a:rPr lang="en-US" b="0" dirty="0" smtClean="0"/>
              <a:t>Q37.</a:t>
            </a:r>
            <a:r>
              <a:rPr lang="en-US" b="0" baseline="0" dirty="0" smtClean="0"/>
              <a:t> </a:t>
            </a:r>
            <a:r>
              <a:rPr lang="en-US" sz="1200" kern="1200" dirty="0" smtClean="0">
                <a:solidFill>
                  <a:schemeClr val="tx1"/>
                </a:solidFill>
                <a:effectLst/>
                <a:latin typeface="+mn-lt"/>
                <a:ea typeface="+mn-ea"/>
                <a:cs typeface="+mn-cs"/>
              </a:rPr>
              <a:t>This school year, how many teachers in this school have received one-on-one coaching focused on improving their mathematics instruction (include voluntary and required coaching)? _____</a:t>
            </a:r>
          </a:p>
          <a:p>
            <a:pPr marL="0" marR="0" lvl="0" indent="0" algn="l" defTabSz="914350" rtl="0" eaLnBrk="1" fontAlgn="auto" latinLnBrk="0" hangingPunct="1">
              <a:lnSpc>
                <a:spcPct val="100000"/>
              </a:lnSpc>
              <a:spcBef>
                <a:spcPts val="0"/>
              </a:spcBef>
              <a:spcAft>
                <a:spcPts val="0"/>
              </a:spcAft>
              <a:buClrTx/>
              <a:buSzTx/>
              <a:buFontTx/>
              <a:buNone/>
              <a:tabLst/>
              <a:defRPr/>
            </a:pPr>
            <a:r>
              <a:rPr lang="en-US" dirty="0" smtClean="0"/>
              <a:t> </a:t>
            </a:r>
          </a:p>
          <a:p>
            <a:r>
              <a:rPr lang="en-US" dirty="0" smtClean="0"/>
              <a:t>The numbers in parentheses are standard errors.</a:t>
            </a:r>
          </a:p>
          <a:p>
            <a:r>
              <a:rPr lang="en-US" dirty="0" smtClean="0"/>
              <a:t> </a:t>
            </a:r>
          </a:p>
          <a:p>
            <a:r>
              <a:rPr lang="en-US" b="1" dirty="0" smtClean="0"/>
              <a:t>Findings Highlighted in Technical Report</a:t>
            </a:r>
            <a:endParaRPr lang="en-US" baseline="0" dirty="0" smtClean="0"/>
          </a:p>
          <a:p>
            <a:r>
              <a:rPr lang="en-US" baseline="0" dirty="0" smtClean="0"/>
              <a:t>“</a:t>
            </a:r>
            <a:r>
              <a:rPr lang="en-US" sz="1200" kern="1200" dirty="0" smtClean="0">
                <a:solidFill>
                  <a:schemeClr val="tx1"/>
                </a:solidFill>
                <a:effectLst/>
                <a:latin typeface="+mn-lt"/>
                <a:ea typeface="+mn-ea"/>
                <a:cs typeface="+mn-cs"/>
              </a:rPr>
              <a:t>Not only is one-on-one coaching a somewhat uncommon practice, but the proportion of teachers who are coached is small.  In science, roughly 10 percent of teachers in schools are provided with one-on-one coaching (see Table 3.28).  The proportion of teachers receiving coaching in mathematics ranges from 13–18 percent depending on grade range. “</a:t>
            </a:r>
          </a:p>
        </p:txBody>
      </p:sp>
      <p:sp>
        <p:nvSpPr>
          <p:cNvPr id="4" name="Slide Number Placeholder 3"/>
          <p:cNvSpPr>
            <a:spLocks noGrp="1"/>
          </p:cNvSpPr>
          <p:nvPr>
            <p:ph type="sldNum" sz="quarter" idx="10"/>
          </p:nvPr>
        </p:nvSpPr>
        <p:spPr/>
        <p:txBody>
          <a:bodyPr/>
          <a:lstStyle/>
          <a:p>
            <a:fld id="{20457189-2524-420E-B3F5-7FC498A7B8A5}" type="slidenum">
              <a:rPr lang="en-US" smtClean="0"/>
              <a:t>61</a:t>
            </a:fld>
            <a:endParaRPr lang="en-US"/>
          </a:p>
        </p:txBody>
      </p:sp>
    </p:spTree>
    <p:extLst>
      <p:ext uri="{BB962C8B-B14F-4D97-AF65-F5344CB8AC3E}">
        <p14:creationId xmlns:p14="http://schemas.microsoft.com/office/powerpoint/2010/main" val="17283608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62</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mathematics</a:t>
            </a:r>
            <a:r>
              <a:rPr lang="en-US" baseline="0" dirty="0" smtClean="0"/>
              <a:t> portion of </a:t>
            </a:r>
            <a:r>
              <a:rPr lang="en-US" dirty="0" smtClean="0"/>
              <a:t>Table 3.29, p. 67 in Technical Report</a:t>
            </a:r>
          </a:p>
          <a:p>
            <a:endParaRPr lang="en-US" dirty="0" smtClean="0"/>
          </a:p>
          <a:p>
            <a:r>
              <a:rPr lang="en-US" b="1" dirty="0"/>
              <a:t>This slide shows data </a:t>
            </a:r>
            <a:r>
              <a:rPr lang="en-US" b="1" dirty="0" smtClean="0"/>
              <a:t>derived from: </a:t>
            </a:r>
            <a:endParaRPr lang="en-US" dirty="0"/>
          </a:p>
          <a:p>
            <a:r>
              <a:rPr lang="en-US" dirty="0"/>
              <a:t> </a:t>
            </a:r>
          </a:p>
          <a:p>
            <a:r>
              <a:rPr lang="en-US" dirty="0"/>
              <a:t>Mathematics Program Questionnaire</a:t>
            </a:r>
          </a:p>
          <a:p>
            <a:pPr marL="0" marR="0" lvl="0" indent="0" algn="l" defTabSz="914350" rtl="0" eaLnBrk="1" fontAlgn="auto" latinLnBrk="0" hangingPunct="1">
              <a:lnSpc>
                <a:spcPct val="100000"/>
              </a:lnSpc>
              <a:spcBef>
                <a:spcPts val="0"/>
              </a:spcBef>
              <a:spcAft>
                <a:spcPts val="0"/>
              </a:spcAft>
              <a:buClrTx/>
              <a:buSzTx/>
              <a:buFontTx/>
              <a:buNone/>
              <a:tabLst/>
              <a:defRPr/>
            </a:pPr>
            <a:r>
              <a:rPr lang="en-US" dirty="0" smtClean="0"/>
              <a:t>Q38. </a:t>
            </a:r>
            <a:r>
              <a:rPr lang="en-US" sz="1200" kern="1200" dirty="0" smtClean="0">
                <a:solidFill>
                  <a:schemeClr val="tx1"/>
                </a:solidFill>
                <a:effectLst/>
                <a:latin typeface="+mn-lt"/>
                <a:ea typeface="+mn-ea"/>
                <a:cs typeface="+mn-cs"/>
              </a:rPr>
              <a:t>To what extent is one-on-one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coaching focused on improving mathematics instruction provided by each of the following?  [Select one on each row.]</a:t>
            </a:r>
            <a:r>
              <a:rPr lang="en-US" sz="1200" kern="1200" baseline="0" dirty="0" smtClean="0">
                <a:solidFill>
                  <a:schemeClr val="tx1"/>
                </a:solidFill>
                <a:effectLst/>
                <a:latin typeface="+mn-lt"/>
                <a:ea typeface="+mn-ea"/>
                <a:cs typeface="+mn-cs"/>
              </a:rPr>
              <a:t> </a:t>
            </a:r>
            <a:r>
              <a:rPr lang="en-US" dirty="0" smtClean="0"/>
              <a:t>(</a:t>
            </a:r>
            <a:r>
              <a:rPr lang="en-US" dirty="0"/>
              <a:t>Response Options: [1] Not at all, [2] 2 of 5, [3] Somewhat, [4] 4 of 5, [5] To a great extent)</a:t>
            </a:r>
          </a:p>
          <a:p>
            <a:pPr marL="685800" lvl="1" indent="-228600">
              <a:buFont typeface="+mj-lt"/>
              <a:buAutoNum type="alphaLcPeriod"/>
            </a:pPr>
            <a:r>
              <a:rPr lang="en-US" sz="1200" b="0" kern="1200" dirty="0" smtClean="0">
                <a:solidFill>
                  <a:schemeClr val="tx1"/>
                </a:solidFill>
                <a:effectLst/>
                <a:latin typeface="+mn-lt"/>
                <a:ea typeface="+mn-ea"/>
                <a:cs typeface="+mn-cs"/>
              </a:rPr>
              <a:t>The principal of your school</a:t>
            </a:r>
            <a:endParaRPr lang="en-US" sz="2000" b="0"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An assistant principal at your school</a:t>
            </a:r>
            <a:endParaRPr lang="en-US" sz="2000" b="0"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District/Diocese</a:t>
            </a:r>
            <a:r>
              <a:rPr lang="en-US" sz="1200" b="0" i="1"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administrators including mathematics supervisors/ coordinators </a:t>
            </a:r>
            <a:r>
              <a:rPr lang="en-US" sz="1200" b="0" i="1" kern="1200" dirty="0" smtClean="0">
                <a:solidFill>
                  <a:schemeClr val="tx1"/>
                </a:solidFill>
                <a:effectLst/>
                <a:latin typeface="+mn-lt"/>
                <a:ea typeface="+mn-ea"/>
                <a:cs typeface="+mn-cs"/>
              </a:rPr>
              <a:t>[Not presented to non-Catholic private schools]</a:t>
            </a:r>
            <a:endParaRPr lang="en-US" sz="2000" b="0"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Teachers/coaches who do not have classroom teaching responsibilities</a:t>
            </a:r>
            <a:endParaRPr lang="en-US" sz="2000" b="0"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Teachers/coaches who have part-time classroom teaching responsibilities </a:t>
            </a:r>
            <a:endParaRPr lang="en-US" sz="2000" b="0"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Teachers/coaches who have full-time classroom teaching responsibilities </a:t>
            </a:r>
            <a:endParaRPr lang="en-US" sz="2000" b="0" kern="1200" dirty="0" smtClean="0">
              <a:solidFill>
                <a:schemeClr val="tx1"/>
              </a:solidFill>
              <a:effectLst/>
              <a:latin typeface="+mn-lt"/>
              <a:ea typeface="+mn-ea"/>
              <a:cs typeface="+mn-cs"/>
            </a:endParaRPr>
          </a:p>
          <a:p>
            <a:endParaRPr lang="en-US" dirty="0"/>
          </a:p>
          <a:p>
            <a:r>
              <a:rPr lang="en-US" dirty="0"/>
              <a:t>The numbers in parentheses are standard errors.</a:t>
            </a:r>
          </a:p>
          <a:p>
            <a:r>
              <a:rPr lang="en-US" dirty="0"/>
              <a:t> </a:t>
            </a:r>
          </a:p>
          <a:p>
            <a:r>
              <a:rPr lang="en-US" b="1" dirty="0"/>
              <a:t>Findings Highlighted in Technical Report</a:t>
            </a:r>
            <a:endParaRPr lang="en-US" dirty="0" smtClean="0"/>
          </a:p>
          <a:p>
            <a:r>
              <a:rPr lang="en-US" dirty="0" smtClean="0"/>
              <a:t>“</a:t>
            </a:r>
            <a:r>
              <a:rPr lang="en-US" sz="1200" kern="1200" dirty="0" smtClean="0">
                <a:solidFill>
                  <a:schemeClr val="tx1"/>
                </a:solidFill>
                <a:effectLst/>
                <a:latin typeface="+mn-lt"/>
                <a:ea typeface="+mn-ea"/>
                <a:cs typeface="+mn-cs"/>
              </a:rPr>
              <a:t>In schools where science/‌mathematics teachers have access to one-on-one coaching, program representatives were asked who provides the coaching services.  Roughly three-quarters of schools that offer coaching use a combination of administrators and teachers/‌coaches (see Table 3.29).”</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t>63</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Includes only those schools that provide mathematics-focused coaching.</a:t>
            </a:r>
          </a:p>
          <a:p>
            <a:endParaRPr lang="en-US" baseline="0" dirty="0" smtClean="0"/>
          </a:p>
          <a:p>
            <a:r>
              <a:rPr lang="en-US" baseline="0" dirty="0" smtClean="0"/>
              <a:t>Includes teachers/coaches of all levels of teaching responsibility: full-time, part-time, and not teaching.</a:t>
            </a:r>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64</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mathematics portion of Table 3.3, p. 50 in Technical Report</a:t>
            </a:r>
          </a:p>
          <a:p>
            <a:endParaRPr lang="en-US" dirty="0" smtClean="0"/>
          </a:p>
          <a:p>
            <a:r>
              <a:rPr lang="en-US" b="1" dirty="0" smtClean="0"/>
              <a:t>This slide shows data derived from:</a:t>
            </a:r>
            <a:endParaRPr lang="en-US" dirty="0" smtClean="0"/>
          </a:p>
          <a:p>
            <a:r>
              <a:rPr lang="en-US" dirty="0" smtClean="0"/>
              <a:t> </a:t>
            </a:r>
          </a:p>
          <a:p>
            <a:r>
              <a:rPr lang="en-US" dirty="0" smtClean="0"/>
              <a:t>Mathematics Teacher Questionnaire</a:t>
            </a:r>
          </a:p>
          <a:p>
            <a:pPr lvl="0"/>
            <a:r>
              <a:rPr lang="en-US" dirty="0" smtClean="0"/>
              <a:t>Q20</a:t>
            </a:r>
            <a:r>
              <a:rPr lang="en-US" b="0" dirty="0" smtClean="0"/>
              <a:t>. </a:t>
            </a:r>
            <a:r>
              <a:rPr lang="en-US" sz="1200" b="0" kern="1200" dirty="0" smtClean="0">
                <a:solidFill>
                  <a:schemeClr val="tx1"/>
                </a:solidFill>
                <a:effectLst/>
                <a:latin typeface="+mn-lt"/>
                <a:ea typeface="+mn-ea"/>
                <a:cs typeface="+mn-cs"/>
              </a:rPr>
              <a:t>What is the total amount of time you have spent on professional development related to mathematics or mathematics teaching in the last 3 years?</a:t>
            </a:r>
          </a:p>
          <a:p>
            <a:pPr marL="628650" lvl="1" indent="-171450">
              <a:buFont typeface="Courier New" panose="02070309020205020404" pitchFamily="49" charset="0"/>
              <a:buChar char="o"/>
            </a:pPr>
            <a:r>
              <a:rPr lang="en-US" sz="1200" strike="sngStrike" kern="1200" dirty="0" smtClean="0">
                <a:solidFill>
                  <a:schemeClr val="tx1"/>
                </a:solidFill>
                <a:effectLst/>
                <a:latin typeface="+mn-lt"/>
                <a:ea typeface="+mn-ea"/>
                <a:cs typeface="+mn-cs"/>
              </a:rPr>
              <a:t>Less than 6 hours</a:t>
            </a:r>
            <a:endParaRPr lang="en-US" sz="2000" strike="sngStrike" kern="1200" dirty="0" smtClean="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strike="sngStrike" kern="1200" dirty="0" smtClean="0">
                <a:solidFill>
                  <a:schemeClr val="tx1"/>
                </a:solidFill>
                <a:effectLst/>
                <a:latin typeface="+mn-lt"/>
                <a:ea typeface="+mn-ea"/>
                <a:cs typeface="+mn-cs"/>
              </a:rPr>
              <a:t>6–15 hours</a:t>
            </a:r>
            <a:endParaRPr lang="en-US" sz="2000" strike="sngStrike" kern="1200" dirty="0" smtClean="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strike="sngStrike" kern="1200" dirty="0" smtClean="0">
                <a:solidFill>
                  <a:schemeClr val="tx1"/>
                </a:solidFill>
                <a:effectLst/>
                <a:latin typeface="+mn-lt"/>
                <a:ea typeface="+mn-ea"/>
                <a:cs typeface="+mn-cs"/>
              </a:rPr>
              <a:t>16–35 hours</a:t>
            </a:r>
            <a:endParaRPr lang="en-US" sz="2000" strike="sngStrike" kern="1200" dirty="0" smtClean="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36–80 hours</a:t>
            </a:r>
            <a:endParaRPr lang="en-US" sz="2000" kern="1200" dirty="0" smtClean="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More than 80 hours</a:t>
            </a:r>
            <a:endParaRPr lang="en-US" sz="2000" kern="1200" dirty="0" smtClean="0">
              <a:solidFill>
                <a:schemeClr val="tx1"/>
              </a:solidFill>
              <a:effectLst/>
              <a:latin typeface="+mn-lt"/>
              <a:ea typeface="+mn-ea"/>
              <a:cs typeface="+mn-cs"/>
            </a:endParaRPr>
          </a:p>
          <a:p>
            <a:endParaRPr lang="en-US" dirty="0" smtClean="0"/>
          </a:p>
          <a:p>
            <a:r>
              <a:rPr lang="en-US" dirty="0" smtClean="0"/>
              <a:t>Q30. For the students in this class, indicate the number of males and females in this class in each of the following categories of race/ethnicity.</a:t>
            </a:r>
          </a:p>
          <a:p>
            <a:pPr marL="685800" lvl="1" indent="-228600">
              <a:buFont typeface="+mj-lt"/>
              <a:buAutoNum type="alphaLcPeriod"/>
            </a:pPr>
            <a:r>
              <a:rPr lang="en-US" dirty="0" smtClean="0"/>
              <a:t>American Indian or Alaskan Native _____</a:t>
            </a:r>
            <a:r>
              <a:rPr lang="en-US" baseline="0" dirty="0" smtClean="0"/>
              <a:t>     </a:t>
            </a:r>
            <a:r>
              <a:rPr lang="en-US" dirty="0" smtClean="0"/>
              <a:t>_____</a:t>
            </a:r>
          </a:p>
          <a:p>
            <a:pPr marL="685800" lvl="1" indent="-228600">
              <a:buFont typeface="+mj-lt"/>
              <a:buAutoNum type="alphaLcPeriod"/>
            </a:pPr>
            <a:r>
              <a:rPr lang="en-US" dirty="0" smtClean="0"/>
              <a:t>Asian _____</a:t>
            </a:r>
            <a:r>
              <a:rPr lang="en-US" baseline="0" dirty="0" smtClean="0"/>
              <a:t>     </a:t>
            </a:r>
            <a:r>
              <a:rPr lang="en-US" dirty="0" smtClean="0"/>
              <a:t>_____</a:t>
            </a:r>
          </a:p>
          <a:p>
            <a:pPr marL="685800" lvl="1" indent="-228600">
              <a:buFont typeface="+mj-lt"/>
              <a:buAutoNum type="alphaLcPeriod"/>
            </a:pPr>
            <a:r>
              <a:rPr lang="en-US" dirty="0" smtClean="0"/>
              <a:t>Black or African American _____</a:t>
            </a:r>
            <a:r>
              <a:rPr lang="en-US" baseline="0" dirty="0" smtClean="0"/>
              <a:t>     </a:t>
            </a:r>
            <a:r>
              <a:rPr lang="en-US" dirty="0" smtClean="0"/>
              <a:t>_____</a:t>
            </a:r>
          </a:p>
          <a:p>
            <a:pPr marL="685800" lvl="1" indent="-228600">
              <a:buFont typeface="+mj-lt"/>
              <a:buAutoNum type="alphaLcPeriod"/>
            </a:pPr>
            <a:r>
              <a:rPr lang="en-US" dirty="0" smtClean="0"/>
              <a:t>Hispanic/Latino _____</a:t>
            </a:r>
            <a:r>
              <a:rPr lang="en-US" baseline="0" dirty="0" smtClean="0"/>
              <a:t>     </a:t>
            </a:r>
            <a:r>
              <a:rPr lang="en-US" dirty="0" smtClean="0"/>
              <a:t>_____</a:t>
            </a:r>
          </a:p>
          <a:p>
            <a:pPr marL="685800" lvl="1" indent="-228600">
              <a:buFont typeface="+mj-lt"/>
              <a:buAutoNum type="alphaLcPeriod"/>
            </a:pPr>
            <a:r>
              <a:rPr lang="en-US" dirty="0" smtClean="0"/>
              <a:t>Native Hawaiian or Other Pacific Islander _____</a:t>
            </a:r>
            <a:r>
              <a:rPr lang="en-US" baseline="0" dirty="0" smtClean="0"/>
              <a:t>     </a:t>
            </a:r>
            <a:r>
              <a:rPr lang="en-US" dirty="0" smtClean="0"/>
              <a:t>_____</a:t>
            </a:r>
          </a:p>
          <a:p>
            <a:pPr marL="685800" lvl="1" indent="-228600">
              <a:buFont typeface="+mj-lt"/>
              <a:buAutoNum type="alphaLcPeriod"/>
            </a:pPr>
            <a:r>
              <a:rPr lang="en-US" dirty="0" smtClean="0"/>
              <a:t>White _____</a:t>
            </a:r>
            <a:r>
              <a:rPr lang="en-US" baseline="0" dirty="0" smtClean="0"/>
              <a:t>     </a:t>
            </a:r>
            <a:r>
              <a:rPr lang="en-US" dirty="0" smtClean="0"/>
              <a:t>_____</a:t>
            </a:r>
          </a:p>
          <a:p>
            <a:pPr marL="685800" lvl="1" indent="-228600">
              <a:buFont typeface="+mj-lt"/>
              <a:buAutoNum type="alphaLcPeriod"/>
            </a:pPr>
            <a:r>
              <a:rPr lang="en-US" dirty="0" smtClean="0"/>
              <a:t>Two or more races _____</a:t>
            </a:r>
            <a:r>
              <a:rPr lang="en-US" baseline="0" dirty="0" smtClean="0"/>
              <a:t>     </a:t>
            </a:r>
            <a:r>
              <a:rPr lang="en-US" dirty="0" smtClean="0"/>
              <a:t>_____</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Q31.</a:t>
            </a:r>
            <a:r>
              <a:rPr lang="en-US" baseline="0" dirty="0" smtClean="0"/>
              <a:t> </a:t>
            </a:r>
            <a:r>
              <a:rPr lang="en-US" sz="1200" kern="1200" dirty="0" smtClean="0">
                <a:solidFill>
                  <a:schemeClr val="tx1"/>
                </a:solidFill>
                <a:effectLst/>
                <a:latin typeface="+mn-lt"/>
                <a:ea typeface="+mn-ea"/>
                <a:cs typeface="+mn-cs"/>
              </a:rPr>
              <a:t>Which of the following best describes the prior science achievement levels of the students in this class relative to other students in this school?</a:t>
            </a:r>
          </a:p>
          <a:p>
            <a:pPr marL="628650" lvl="1" indent="-171450">
              <a:buFont typeface="Courier New" panose="02070309020205020404" pitchFamily="49" charset="0"/>
              <a:buChar char="o"/>
            </a:pPr>
            <a:r>
              <a:rPr lang="en-US" sz="1200" b="0" kern="1200" dirty="0" smtClean="0">
                <a:solidFill>
                  <a:schemeClr val="tx1"/>
                </a:solidFill>
                <a:effectLst/>
                <a:latin typeface="+mn-lt"/>
                <a:ea typeface="+mn-ea"/>
                <a:cs typeface="+mn-cs"/>
              </a:rPr>
              <a:t>Mostly low achievers </a:t>
            </a:r>
            <a:endParaRPr lang="en-US" sz="1200" b="1" kern="1200" dirty="0" smtClean="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b="0" kern="1200" dirty="0" smtClean="0">
                <a:solidFill>
                  <a:schemeClr val="tx1"/>
                </a:solidFill>
                <a:effectLst/>
                <a:latin typeface="+mn-lt"/>
                <a:ea typeface="+mn-ea"/>
                <a:cs typeface="+mn-cs"/>
              </a:rPr>
              <a:t>Mostly average achievers </a:t>
            </a:r>
            <a:endParaRPr lang="en-US" sz="1200" b="1" kern="1200" dirty="0" smtClean="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b="0" kern="1200" dirty="0" smtClean="0">
                <a:solidFill>
                  <a:schemeClr val="tx1"/>
                </a:solidFill>
                <a:effectLst/>
                <a:latin typeface="+mn-lt"/>
                <a:ea typeface="+mn-ea"/>
                <a:cs typeface="+mn-cs"/>
              </a:rPr>
              <a:t>Mostly high achievers </a:t>
            </a:r>
            <a:endParaRPr lang="en-US" sz="1200" b="1" kern="1200" dirty="0" smtClean="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b="0" kern="1200" dirty="0" smtClean="0">
                <a:solidFill>
                  <a:schemeClr val="tx1"/>
                </a:solidFill>
                <a:effectLst/>
                <a:latin typeface="+mn-lt"/>
                <a:ea typeface="+mn-ea"/>
                <a:cs typeface="+mn-cs"/>
              </a:rPr>
              <a:t>A mixture of levels </a:t>
            </a:r>
            <a:endParaRPr lang="en-US" dirty="0" smtClean="0"/>
          </a:p>
          <a:p>
            <a:endParaRPr lang="en-US" dirty="0" smtClean="0"/>
          </a:p>
          <a:p>
            <a:r>
              <a:rPr lang="en-US" dirty="0" smtClean="0"/>
              <a:t>The numbers in parentheses are standard errors.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Chapters 2–7 in the technical report provide data on several key indicators, disaggregated by one or more equity factors: the prior achievement level of students in the class, the percentage of students from race/ethnicity groups historically underrepresented in STEM in the class, the percentage of students in the school eligible for free/reduced-price lunch (FRL), school size, community type, and region.  For FRL, each school was classified into one of four categories (defined as quartiles) based on the proportion of students eligible for FRL.  Similarly, each randomly selected class was classified into one of the four categories based on the proportion of students from race/ethnicity groups historically underrepresented in STEM in the class.</a:t>
            </a:r>
            <a:endParaRPr lang="en-US" dirty="0" smtClean="0"/>
          </a:p>
          <a:p>
            <a:r>
              <a:rPr lang="en-US" dirty="0" smtClean="0"/>
              <a:t> </a:t>
            </a:r>
          </a:p>
          <a:p>
            <a:r>
              <a:rPr lang="en-US" b="1" dirty="0" smtClean="0"/>
              <a:t>Findings Highlighted in Technical Report</a:t>
            </a:r>
            <a:endParaRPr lang="en-US" dirty="0" smtClean="0"/>
          </a:p>
          <a:p>
            <a:r>
              <a:rPr lang="en-US" dirty="0" smtClean="0"/>
              <a:t>“</a:t>
            </a:r>
            <a:r>
              <a:rPr lang="en-US" sz="1200" kern="1200" dirty="0" smtClean="0">
                <a:solidFill>
                  <a:schemeClr val="tx1"/>
                </a:solidFill>
                <a:effectLst/>
                <a:latin typeface="+mn-lt"/>
                <a:ea typeface="+mn-ea"/>
                <a:cs typeface="+mn-cs"/>
              </a:rPr>
              <a:t>The data were also analyzed by a number of class and school equity factors.  Table 3.3 suggests some interesting differences in the extent to which science and mathematics classes with different demographic characteristics have access to teachers who have had a substantial amount of professional development.  In science, classes composed of mostly low prior achievers and classes with the highest proportion of students from race/‌ethnicity groups historically underrepresented in STEM are significantly less likely than classes of high prior achievers and few students from these race/‌ethnicity groups to be taught by teachers who have participated in more than 35 hours of professional development in the last three years.  A similar disparity exists by school size.  Only about half as many science classes in the smallest schools compared to classes in the largest schools have access to teachers who have participated in a substantial amount of professional development.  In contrast, mathematics classes with the highest proportion of students from race/‌ethnicity groups historically underrepresented in STEM are more likely than their counterparts to be taught by teachers who have participated in more than 35 hours of professional development in the last three years. “</a:t>
            </a:r>
          </a:p>
        </p:txBody>
      </p:sp>
      <p:sp>
        <p:nvSpPr>
          <p:cNvPr id="4" name="Slide Number Placeholder 3"/>
          <p:cNvSpPr>
            <a:spLocks noGrp="1"/>
          </p:cNvSpPr>
          <p:nvPr>
            <p:ph type="sldNum" sz="quarter" idx="10"/>
          </p:nvPr>
        </p:nvSpPr>
        <p:spPr/>
        <p:txBody>
          <a:bodyPr/>
          <a:lstStyle/>
          <a:p>
            <a:fld id="{20457189-2524-420E-B3F5-7FC498A7B8A5}" type="slidenum">
              <a:rPr lang="en-US" smtClean="0"/>
              <a:t>7</a:t>
            </a:fld>
            <a:endParaRPr lang="en-US"/>
          </a:p>
        </p:txBody>
      </p:sp>
    </p:spTree>
    <p:extLst>
      <p:ext uri="{BB962C8B-B14F-4D97-AF65-F5344CB8AC3E}">
        <p14:creationId xmlns:p14="http://schemas.microsoft.com/office/powerpoint/2010/main" val="30652883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mathematics</a:t>
            </a:r>
            <a:r>
              <a:rPr lang="en-US" baseline="0" dirty="0" smtClean="0"/>
              <a:t> portion of </a:t>
            </a:r>
            <a:r>
              <a:rPr lang="en-US" dirty="0" smtClean="0"/>
              <a:t>Table 3.30, p. 68 in</a:t>
            </a:r>
            <a:r>
              <a:rPr lang="en-US" baseline="0" dirty="0" smtClean="0"/>
              <a:t> Technical Report</a:t>
            </a:r>
          </a:p>
          <a:p>
            <a:endParaRPr lang="en-US" baseline="0" dirty="0" smtClean="0"/>
          </a:p>
          <a:p>
            <a:r>
              <a:rPr lang="en-US" b="1" dirty="0"/>
              <a:t>This slide shows data </a:t>
            </a:r>
            <a:r>
              <a:rPr lang="en-US" b="1" dirty="0" smtClean="0"/>
              <a:t>from an </a:t>
            </a:r>
            <a:r>
              <a:rPr lang="en-US" b="1" dirty="0"/>
              <a:t>individual </a:t>
            </a:r>
            <a:r>
              <a:rPr lang="en-US" b="1" dirty="0" smtClean="0"/>
              <a:t>item. </a:t>
            </a:r>
            <a:endParaRPr lang="en-US" dirty="0"/>
          </a:p>
          <a:p>
            <a:r>
              <a:rPr lang="en-US" dirty="0"/>
              <a:t> </a:t>
            </a:r>
          </a:p>
          <a:p>
            <a:r>
              <a:rPr lang="en-US" dirty="0"/>
              <a:t>Mathematics Program Questionnaire</a:t>
            </a:r>
          </a:p>
          <a:p>
            <a:pPr defTabSz="914350">
              <a:defRPr/>
            </a:pPr>
            <a:r>
              <a:rPr lang="en-US" dirty="0" smtClean="0"/>
              <a:t>Q38. </a:t>
            </a:r>
            <a:r>
              <a:rPr lang="en-US" sz="1200" kern="1200" dirty="0" smtClean="0">
                <a:solidFill>
                  <a:schemeClr val="tx1"/>
                </a:solidFill>
                <a:effectLst/>
                <a:latin typeface="+mn-lt"/>
                <a:ea typeface="+mn-ea"/>
                <a:cs typeface="+mn-cs"/>
              </a:rPr>
              <a:t>To what extent is one-on-one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coaching focused on improving mathematics instruction provided by each of the following? </a:t>
            </a:r>
            <a:r>
              <a:rPr lang="en-US" dirty="0" smtClean="0"/>
              <a:t>(</a:t>
            </a:r>
            <a:r>
              <a:rPr lang="en-US" dirty="0"/>
              <a:t>Response Options: [1] Not at all, [2] 2 of 5, [3] Somewhat, [4] 4 of 5, [5] To a great extent)</a:t>
            </a:r>
          </a:p>
          <a:p>
            <a:pPr marL="685800" lvl="1" indent="-228600">
              <a:buFont typeface="+mj-lt"/>
              <a:buAutoNum type="alphaLcPeriod"/>
            </a:pPr>
            <a:r>
              <a:rPr lang="en-US" sz="1200" b="0" kern="1200" dirty="0" smtClean="0">
                <a:solidFill>
                  <a:schemeClr val="tx1"/>
                </a:solidFill>
                <a:effectLst/>
                <a:latin typeface="+mn-lt"/>
                <a:ea typeface="+mn-ea"/>
                <a:cs typeface="+mn-cs"/>
              </a:rPr>
              <a:t>The principal of your school</a:t>
            </a:r>
            <a:endParaRPr lang="en-US" sz="2000" b="0"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An assistant principal at your school</a:t>
            </a:r>
            <a:endParaRPr lang="en-US" sz="2000" b="0"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District/Diocese</a:t>
            </a:r>
            <a:r>
              <a:rPr lang="en-US" sz="1200" b="0" i="1"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administrators including mathematics supervisors/ coordinators </a:t>
            </a:r>
            <a:r>
              <a:rPr lang="en-US" sz="1200" b="0" i="1" kern="1200" dirty="0" smtClean="0">
                <a:solidFill>
                  <a:schemeClr val="tx1"/>
                </a:solidFill>
                <a:effectLst/>
                <a:latin typeface="+mn-lt"/>
                <a:ea typeface="+mn-ea"/>
                <a:cs typeface="+mn-cs"/>
              </a:rPr>
              <a:t>[Not presented to non-Catholic private schools]</a:t>
            </a:r>
            <a:endParaRPr lang="en-US" sz="2000" b="0"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Teachers/coaches who do not have classroom teaching responsibilities</a:t>
            </a:r>
            <a:endParaRPr lang="en-US" sz="2000" b="0"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Teachers/coaches who have part-time classroom teaching responsibilities </a:t>
            </a:r>
            <a:endParaRPr lang="en-US" sz="2000" b="0"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Teachers/coaches who have full-time classroom teaching responsibilities </a:t>
            </a:r>
            <a:endParaRPr lang="en-US" sz="2000" b="0" kern="1200" dirty="0" smtClean="0">
              <a:solidFill>
                <a:schemeClr val="tx1"/>
              </a:solidFill>
              <a:effectLst/>
              <a:latin typeface="+mn-lt"/>
              <a:ea typeface="+mn-ea"/>
              <a:cs typeface="+mn-cs"/>
            </a:endParaRPr>
          </a:p>
          <a:p>
            <a:r>
              <a:rPr lang="en-US" dirty="0"/>
              <a:t> </a:t>
            </a:r>
          </a:p>
          <a:p>
            <a:r>
              <a:rPr lang="en-US" dirty="0"/>
              <a:t>The numbers in parentheses are standard errors.</a:t>
            </a:r>
          </a:p>
          <a:p>
            <a:r>
              <a:rPr lang="en-US" dirty="0"/>
              <a:t> </a:t>
            </a:r>
          </a:p>
          <a:p>
            <a:r>
              <a:rPr lang="en-US" b="1" dirty="0"/>
              <a:t>Findings Highlighted in Technical Report</a:t>
            </a:r>
            <a:endParaRPr lang="en-US" baseline="0" dirty="0" smtClean="0"/>
          </a:p>
          <a:p>
            <a:r>
              <a:rPr lang="en-US" baseline="0" dirty="0" smtClean="0"/>
              <a:t>“</a:t>
            </a:r>
            <a:r>
              <a:rPr lang="en-US" sz="1200" kern="1200" dirty="0" smtClean="0">
                <a:solidFill>
                  <a:schemeClr val="tx1"/>
                </a:solidFill>
                <a:effectLst/>
                <a:latin typeface="+mn-lt"/>
                <a:ea typeface="+mn-ea"/>
                <a:cs typeface="+mn-cs"/>
              </a:rPr>
              <a:t>Although most schools have both teachers/‌coaches and administrators provide coaching, it appears that teachers/‌coaches are responsible for the bulk of it.  Table 3.30 shows the percentage of schools with coaching provided by different professionals to a substantial extent.  In science, 40 percent of schools have teachers/‌coaches who have full-time teaching loads provide one-on-one coaching to a substantial extent; 37 percent use teachers/‌coaches who do not have classroom teaching responsibilities.  Fifty-six percent of schools have one-on-one mathematics coaching provided to a substantial extent by teachers/‌coaches who do not have classroom teaching responsibilities; 28 percent use teachers/‌coaches with full class loads to a substantial extent.”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t>65</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Substantial Extent</a:t>
            </a:r>
            <a:r>
              <a:rPr lang="en-US" baseline="0" dirty="0" smtClean="0"/>
              <a:t> i</a:t>
            </a:r>
            <a:r>
              <a:rPr lang="en-US" dirty="0" smtClean="0"/>
              <a:t>ncludes schools that selected</a:t>
            </a:r>
            <a:r>
              <a:rPr lang="en-US" baseline="0" dirty="0" smtClean="0"/>
              <a:t> “4 of 5” or “to a great extent” </a:t>
            </a:r>
            <a:r>
              <a:rPr lang="en-US" dirty="0" smtClean="0"/>
              <a:t>on a 5-point scale with the options of “not at all,” “2 of 5,” “somewhat,” “4 of 5,” and “to a great extent.”</a:t>
            </a:r>
          </a:p>
          <a:p>
            <a:endParaRPr lang="en-US" dirty="0" smtClean="0"/>
          </a:p>
          <a:p>
            <a:r>
              <a:rPr lang="en-US" dirty="0" smtClean="0"/>
              <a:t>Includes only those schools that provide mathematics-focused coaching.</a:t>
            </a:r>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66</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mathematics portion of Table</a:t>
            </a:r>
            <a:r>
              <a:rPr lang="en-US" baseline="0" dirty="0" smtClean="0"/>
              <a:t> 3.31, p. 68 in Technical Report</a:t>
            </a:r>
          </a:p>
          <a:p>
            <a:endParaRPr lang="en-US" baseline="0" dirty="0" smtClean="0"/>
          </a:p>
          <a:p>
            <a:r>
              <a:rPr lang="en-US" b="1" dirty="0"/>
              <a:t>This slide shows data </a:t>
            </a:r>
            <a:r>
              <a:rPr lang="en-US" b="1" dirty="0" smtClean="0"/>
              <a:t>from an </a:t>
            </a:r>
            <a:r>
              <a:rPr lang="en-US" b="1" dirty="0"/>
              <a:t>individual </a:t>
            </a:r>
            <a:r>
              <a:rPr lang="en-US" b="1" dirty="0" smtClean="0"/>
              <a:t>item. </a:t>
            </a:r>
            <a:endParaRPr lang="en-US" dirty="0"/>
          </a:p>
          <a:p>
            <a:r>
              <a:rPr lang="en-US" dirty="0"/>
              <a:t> </a:t>
            </a:r>
          </a:p>
          <a:p>
            <a:r>
              <a:rPr lang="en-US" dirty="0"/>
              <a:t>Mathematics Program Questionnaire</a:t>
            </a:r>
          </a:p>
          <a:p>
            <a:pPr lvl="0"/>
            <a:r>
              <a:rPr lang="en-US" dirty="0" smtClean="0"/>
              <a:t>Q39. </a:t>
            </a:r>
            <a:r>
              <a:rPr lang="en-US" sz="1200" kern="1200" dirty="0" smtClean="0">
                <a:solidFill>
                  <a:schemeClr val="tx1"/>
                </a:solidFill>
                <a:effectLst/>
                <a:latin typeface="+mn-lt"/>
                <a:ea typeface="+mn-ea"/>
                <a:cs typeface="+mn-cs"/>
              </a:rPr>
              <a:t>Which of the following are provided to teachers considered in need of special assistance in mathematics teaching?  [Select all that apply.]</a:t>
            </a:r>
          </a:p>
          <a:p>
            <a:pPr marL="628650" lvl="1" indent="-171450">
              <a:buFont typeface="Wingdings" panose="05000000000000000000" pitchFamily="2" charset="2"/>
              <a:buChar char="q"/>
            </a:pPr>
            <a:r>
              <a:rPr lang="en-US" sz="1200" kern="1200" dirty="0" smtClean="0">
                <a:solidFill>
                  <a:schemeClr val="tx1"/>
                </a:solidFill>
                <a:effectLst/>
                <a:latin typeface="+mn-lt"/>
                <a:ea typeface="+mn-ea"/>
                <a:cs typeface="+mn-cs"/>
              </a:rPr>
              <a:t>Seminars, classes, and/or study groups </a:t>
            </a:r>
            <a:endParaRPr lang="en-US" sz="2000"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kern="1200" dirty="0" smtClean="0">
                <a:solidFill>
                  <a:schemeClr val="tx1"/>
                </a:solidFill>
                <a:effectLst/>
                <a:latin typeface="+mn-lt"/>
                <a:ea typeface="+mn-ea"/>
                <a:cs typeface="+mn-cs"/>
              </a:rPr>
              <a:t>Guidance from a formally designated mentor or coach </a:t>
            </a:r>
            <a:endParaRPr lang="en-US" sz="2000"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kern="1200" dirty="0" smtClean="0">
                <a:solidFill>
                  <a:schemeClr val="tx1"/>
                </a:solidFill>
                <a:effectLst/>
                <a:latin typeface="+mn-lt"/>
                <a:ea typeface="+mn-ea"/>
                <a:cs typeface="+mn-cs"/>
              </a:rPr>
              <a:t>A higher level of supervision than for other teachers </a:t>
            </a:r>
            <a:endParaRPr lang="en-US" sz="2000"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strike="sngStrike" kern="1200" dirty="0" smtClean="0">
                <a:solidFill>
                  <a:schemeClr val="tx1"/>
                </a:solidFill>
                <a:effectLst/>
                <a:latin typeface="+mn-lt"/>
                <a:ea typeface="+mn-ea"/>
                <a:cs typeface="+mn-cs"/>
              </a:rPr>
              <a:t>None of the above</a:t>
            </a:r>
            <a:endParaRPr lang="en-US" sz="2000" strike="sngStrike" kern="1200" dirty="0" smtClean="0">
              <a:solidFill>
                <a:schemeClr val="tx1"/>
              </a:solidFill>
              <a:effectLst/>
              <a:latin typeface="+mn-lt"/>
              <a:ea typeface="+mn-ea"/>
              <a:cs typeface="+mn-cs"/>
            </a:endParaRPr>
          </a:p>
          <a:p>
            <a:endParaRPr lang="en-US" dirty="0"/>
          </a:p>
          <a:p>
            <a:r>
              <a:rPr lang="en-US" dirty="0"/>
              <a:t>The numbers in parentheses are standard errors.</a:t>
            </a:r>
          </a:p>
          <a:p>
            <a:r>
              <a:rPr lang="en-US" dirty="0"/>
              <a:t> </a:t>
            </a:r>
          </a:p>
          <a:p>
            <a:r>
              <a:rPr lang="en-US" b="1" dirty="0"/>
              <a:t>Findings Highlighted in Technical Report</a:t>
            </a:r>
            <a:endParaRPr lang="en-US" baseline="0" dirty="0" smtClean="0"/>
          </a:p>
          <a:p>
            <a:r>
              <a:rPr lang="en-US" baseline="0" dirty="0" smtClean="0"/>
              <a:t>“</a:t>
            </a:r>
            <a:r>
              <a:rPr lang="en-US" sz="1200" kern="1200" dirty="0" smtClean="0">
                <a:solidFill>
                  <a:schemeClr val="tx1"/>
                </a:solidFill>
                <a:effectLst/>
                <a:latin typeface="+mn-lt"/>
                <a:ea typeface="+mn-ea"/>
                <a:cs typeface="+mn-cs"/>
              </a:rPr>
              <a:t>In addition, school science and mathematics program representatives were asked about the services provided to teachers in need of special assistance.  In science, 33–44 percent of schools, depending on grades served, provide guidance from a formally designated mentor or coach (see Table 3.31).  The likelihood of schools providing a higher level of supervision for these teachers increases as grade level increases.  In mathematics, about half of the schools at each grade range have mentors or coaches who provide guidance to teachers in particular need of help.  Schools that include elementary grades are more likely than schools at the high school level to provide seminars, classes, and/‌or study groups for these teachers (40 vs. 22 percent, respectively).”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t>67</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68</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mathematics </a:t>
            </a:r>
            <a:r>
              <a:rPr lang="en-US" baseline="0" dirty="0" smtClean="0"/>
              <a:t>portion of </a:t>
            </a:r>
            <a:r>
              <a:rPr lang="en-US" dirty="0" smtClean="0"/>
              <a:t>Table 3.32, p. 69 in Technical Report</a:t>
            </a:r>
          </a:p>
          <a:p>
            <a:endParaRPr lang="en-US" dirty="0" smtClean="0"/>
          </a:p>
          <a:p>
            <a:r>
              <a:rPr lang="en-US" b="1" dirty="0" smtClean="0"/>
              <a:t>This slide shows data derived from: </a:t>
            </a:r>
            <a:endParaRPr lang="en-US" dirty="0" smtClean="0"/>
          </a:p>
          <a:p>
            <a:r>
              <a:rPr lang="en-US" dirty="0" smtClean="0"/>
              <a:t> </a:t>
            </a:r>
          </a:p>
          <a:p>
            <a:r>
              <a:rPr lang="en-US" dirty="0" smtClean="0"/>
              <a:t>Mathematics Program Questionnaire</a:t>
            </a:r>
          </a:p>
          <a:p>
            <a:pPr lvl="0"/>
            <a:r>
              <a:rPr lang="en-US" dirty="0" smtClean="0"/>
              <a:t>Q21. </a:t>
            </a:r>
            <a:r>
              <a:rPr lang="en-US" sz="1200" b="0" kern="1200" dirty="0" smtClean="0">
                <a:solidFill>
                  <a:schemeClr val="tx1"/>
                </a:solidFill>
                <a:effectLst/>
                <a:latin typeface="+mn-lt"/>
                <a:ea typeface="+mn-ea"/>
                <a:cs typeface="+mn-cs"/>
              </a:rPr>
              <a:t>In the last 3 years, has your school and/or district/diocese</a:t>
            </a:r>
            <a:r>
              <a:rPr lang="en-US" sz="1200" b="0" i="1"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offered workshops specifically focused on mathematics or mathematics teaching, possibly in conjunction with other organizations (for example: other schools/districts/dioceses, colleges or universities, museums, professional associations, commercial vendors)? </a:t>
            </a:r>
          </a:p>
          <a:p>
            <a:pPr marL="628650" lvl="1" indent="-171450">
              <a:buFont typeface="Courier New" panose="02070309020205020404" pitchFamily="49" charset="0"/>
              <a:buChar char="o"/>
            </a:pPr>
            <a:r>
              <a:rPr lang="en-US" b="0" dirty="0" smtClean="0"/>
              <a:t>Yes</a:t>
            </a:r>
          </a:p>
          <a:p>
            <a:pPr marL="628615" lvl="1" indent="-171441">
              <a:buFont typeface="Courier New" panose="02070309020205020404" pitchFamily="49" charset="0"/>
              <a:buChar char="o"/>
            </a:pPr>
            <a:r>
              <a:rPr lang="en-US" b="0" dirty="0" smtClean="0"/>
              <a:t>No</a:t>
            </a:r>
          </a:p>
          <a:p>
            <a:pPr marL="0" marR="0" lvl="0" indent="0" algn="l" defTabSz="914350" rtl="0" eaLnBrk="1" fontAlgn="auto" latinLnBrk="0" hangingPunct="1">
              <a:lnSpc>
                <a:spcPct val="100000"/>
              </a:lnSpc>
              <a:spcBef>
                <a:spcPts val="0"/>
              </a:spcBef>
              <a:spcAft>
                <a:spcPts val="0"/>
              </a:spcAft>
              <a:buClrTx/>
              <a:buSzTx/>
              <a:buFontTx/>
              <a:buNone/>
              <a:tabLst/>
              <a:defRPr/>
            </a:pPr>
            <a:endParaRPr lang="en-US" b="0" dirty="0" smtClean="0"/>
          </a:p>
          <a:p>
            <a:pPr lvl="0"/>
            <a:r>
              <a:rPr lang="en-US" b="0" dirty="0" smtClean="0"/>
              <a:t>Q23. </a:t>
            </a:r>
            <a:r>
              <a:rPr lang="en-US" sz="1200" b="0" kern="1200" dirty="0" smtClean="0">
                <a:solidFill>
                  <a:schemeClr val="tx1"/>
                </a:solidFill>
                <a:effectLst/>
                <a:latin typeface="+mn-lt"/>
                <a:ea typeface="+mn-ea"/>
                <a:cs typeface="+mn-cs"/>
              </a:rPr>
              <a:t>In the last 3 years, has your school offered teacher study groups where teachers meet on a regular basis to discuss teaching and learning of mathematics, and possibly other content areas as well (sometimes referred to as Professional Learning Communities, PLCs, or lesson study)? </a:t>
            </a:r>
          </a:p>
          <a:p>
            <a:pPr marL="628615" lvl="1" indent="-171441">
              <a:buFont typeface="Courier New" panose="02070309020205020404" pitchFamily="49" charset="0"/>
              <a:buChar char="o"/>
            </a:pPr>
            <a:r>
              <a:rPr lang="en-US" b="0" dirty="0" smtClean="0"/>
              <a:t>Yes</a:t>
            </a:r>
          </a:p>
          <a:p>
            <a:pPr marL="628615" lvl="1" indent="-171441">
              <a:buFont typeface="Courier New" panose="02070309020205020404" pitchFamily="49" charset="0"/>
              <a:buChar char="o"/>
            </a:pPr>
            <a:r>
              <a:rPr lang="en-US" b="0" dirty="0" smtClean="0"/>
              <a:t>No</a:t>
            </a:r>
          </a:p>
          <a:p>
            <a:endParaRPr lang="en-US" b="0" dirty="0" smtClean="0"/>
          </a:p>
          <a:p>
            <a:pPr lvl="0"/>
            <a:r>
              <a:rPr lang="en-US" b="0" dirty="0" smtClean="0"/>
              <a:t>Q36. </a:t>
            </a:r>
            <a:r>
              <a:rPr lang="en-US" sz="1200" b="0" kern="1200" dirty="0" smtClean="0">
                <a:solidFill>
                  <a:schemeClr val="tx1"/>
                </a:solidFill>
                <a:effectLst/>
                <a:latin typeface="+mn-lt"/>
                <a:ea typeface="+mn-ea"/>
                <a:cs typeface="+mn-cs"/>
              </a:rPr>
              <a:t>Do any teachers in your school have access to one-on-one coaching focused on improving their mathematics instruction (include voluntary and required coaching)? </a:t>
            </a:r>
          </a:p>
          <a:p>
            <a:pPr marL="628615" lvl="1" indent="-171441">
              <a:buFont typeface="Courier New" panose="02070309020205020404" pitchFamily="49" charset="0"/>
              <a:buChar char="o"/>
            </a:pPr>
            <a:r>
              <a:rPr lang="en-US" dirty="0" smtClean="0"/>
              <a:t>Yes</a:t>
            </a:r>
          </a:p>
          <a:p>
            <a:pPr marL="628615" lvl="1" indent="-171441">
              <a:buFont typeface="Courier New" panose="02070309020205020404" pitchFamily="49" charset="0"/>
              <a:buChar char="o"/>
            </a:pPr>
            <a:r>
              <a:rPr lang="en-US" dirty="0" smtClean="0"/>
              <a:t>No </a:t>
            </a:r>
          </a:p>
          <a:p>
            <a:pPr lvl="0"/>
            <a:endParaRPr lang="en-US" dirty="0" smtClean="0"/>
          </a:p>
          <a:p>
            <a:r>
              <a:rPr lang="en-US" dirty="0" smtClean="0"/>
              <a:t>The numbers in parentheses are standard errors.</a:t>
            </a:r>
          </a:p>
          <a:p>
            <a:r>
              <a:rPr lang="en-US" dirty="0" smtClean="0"/>
              <a:t> </a:t>
            </a:r>
          </a:p>
          <a:p>
            <a:r>
              <a:rPr lang="en-US" b="1" dirty="0" smtClean="0"/>
              <a:t>Findings Highlighted in Technical Report</a:t>
            </a:r>
            <a:endParaRPr lang="en-US" dirty="0" smtClean="0"/>
          </a:p>
          <a:p>
            <a:r>
              <a:rPr lang="en-US" dirty="0" smtClean="0"/>
              <a:t>“</a:t>
            </a:r>
            <a:r>
              <a:rPr lang="en-US" sz="1200" kern="1200" dirty="0" smtClean="0">
                <a:solidFill>
                  <a:schemeClr val="tx1"/>
                </a:solidFill>
                <a:effectLst/>
                <a:latin typeface="+mn-lt"/>
                <a:ea typeface="+mn-ea"/>
                <a:cs typeface="+mn-cs"/>
              </a:rPr>
              <a:t>Responses to whether schools/‌districts provide science, mathematics, and ‌computer science workshops, teacher study groups, and one-on-one coaching were combined to look at the proportion of schools that have not offered any of these types of professional development.  As can be seen in Table 3.32, about a third of schools have not offered some form of professional development in science in the last three years; 16–28 percent of schools, depending on grade level, have not offered any type of professional development in mathematics.  In contrast, about 40–50 percent of schools have not offered computer science professional development at all in the last three years.”</a:t>
            </a:r>
          </a:p>
          <a:p>
            <a:endParaRPr lang="en-US" dirty="0"/>
          </a:p>
        </p:txBody>
      </p:sp>
      <p:sp>
        <p:nvSpPr>
          <p:cNvPr id="4" name="Slide Number Placeholder 3"/>
          <p:cNvSpPr>
            <a:spLocks noGrp="1"/>
          </p:cNvSpPr>
          <p:nvPr>
            <p:ph type="sldNum" sz="quarter" idx="10"/>
          </p:nvPr>
        </p:nvSpPr>
        <p:spPr/>
        <p:txBody>
          <a:bodyPr/>
          <a:lstStyle/>
          <a:p>
            <a:fld id="{20457189-2524-420E-B3F5-7FC498A7B8A5}" type="slidenum">
              <a:rPr lang="en-US" smtClean="0"/>
              <a:t>69</a:t>
            </a:fld>
            <a:endParaRPr lang="en-US"/>
          </a:p>
        </p:txBody>
      </p:sp>
    </p:spTree>
    <p:extLst>
      <p:ext uri="{BB962C8B-B14F-4D97-AF65-F5344CB8AC3E}">
        <p14:creationId xmlns:p14="http://schemas.microsoft.com/office/powerpoint/2010/main" val="359012262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mathematics </a:t>
            </a:r>
            <a:r>
              <a:rPr lang="en-US" baseline="0" dirty="0" smtClean="0"/>
              <a:t>portion of </a:t>
            </a:r>
            <a:r>
              <a:rPr lang="en-US" dirty="0" smtClean="0"/>
              <a:t>Table 3.34, p. 70 in Technical Report</a:t>
            </a:r>
          </a:p>
          <a:p>
            <a:endParaRPr lang="en-US" dirty="0" smtClean="0"/>
          </a:p>
          <a:p>
            <a:r>
              <a:rPr lang="en-US" b="1" dirty="0" smtClean="0"/>
              <a:t>This slide shows data derived from: </a:t>
            </a:r>
            <a:endParaRPr lang="en-US" dirty="0" smtClean="0"/>
          </a:p>
          <a:p>
            <a:r>
              <a:rPr lang="en-US" dirty="0" smtClean="0"/>
              <a:t> </a:t>
            </a:r>
          </a:p>
          <a:p>
            <a:r>
              <a:rPr lang="en-US" dirty="0" smtClean="0"/>
              <a:t>Mathematics Program Questionnaire</a:t>
            </a:r>
          </a:p>
          <a:p>
            <a:pPr lvl="0"/>
            <a:r>
              <a:rPr lang="en-US" dirty="0" smtClean="0"/>
              <a:t>Q21. </a:t>
            </a:r>
            <a:r>
              <a:rPr lang="en-US" sz="1200" b="0" kern="1200" dirty="0" smtClean="0">
                <a:solidFill>
                  <a:schemeClr val="tx1"/>
                </a:solidFill>
                <a:effectLst/>
                <a:latin typeface="+mn-lt"/>
                <a:ea typeface="+mn-ea"/>
                <a:cs typeface="+mn-cs"/>
              </a:rPr>
              <a:t>In the last 3 years, has your school and/or district/diocese</a:t>
            </a:r>
            <a:r>
              <a:rPr lang="en-US" sz="1200" b="0" i="1"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offered workshops specifically focused on mathematics or mathematics teaching, possibly in conjunction with other organizations (for example: other schools/districts/dioceses, colleges or universities, museums, professional associations, commercial vendors)? </a:t>
            </a:r>
          </a:p>
          <a:p>
            <a:pPr marL="628650" lvl="1" indent="-171450">
              <a:buFont typeface="Courier New" panose="02070309020205020404" pitchFamily="49" charset="0"/>
              <a:buChar char="o"/>
            </a:pPr>
            <a:r>
              <a:rPr lang="en-US" b="0" dirty="0" smtClean="0"/>
              <a:t>Yes</a:t>
            </a:r>
          </a:p>
          <a:p>
            <a:pPr marL="628615" lvl="1" indent="-171441">
              <a:buFont typeface="Courier New" panose="02070309020205020404" pitchFamily="49" charset="0"/>
              <a:buChar char="o"/>
            </a:pPr>
            <a:r>
              <a:rPr lang="en-US" b="0" dirty="0" smtClean="0"/>
              <a:t>No</a:t>
            </a:r>
          </a:p>
          <a:p>
            <a:pPr marL="0" marR="0" lvl="0" indent="0" algn="l" defTabSz="914350" rtl="0" eaLnBrk="1" fontAlgn="auto" latinLnBrk="0" hangingPunct="1">
              <a:lnSpc>
                <a:spcPct val="100000"/>
              </a:lnSpc>
              <a:spcBef>
                <a:spcPts val="0"/>
              </a:spcBef>
              <a:spcAft>
                <a:spcPts val="0"/>
              </a:spcAft>
              <a:buClrTx/>
              <a:buSzTx/>
              <a:buFontTx/>
              <a:buNone/>
              <a:tabLst/>
              <a:defRPr/>
            </a:pPr>
            <a:endParaRPr lang="en-US" b="0" dirty="0" smtClean="0"/>
          </a:p>
          <a:p>
            <a:pPr lvl="0"/>
            <a:r>
              <a:rPr lang="en-US" b="0" dirty="0" smtClean="0"/>
              <a:t>Q23. </a:t>
            </a:r>
            <a:r>
              <a:rPr lang="en-US" sz="1200" b="0" kern="1200" dirty="0" smtClean="0">
                <a:solidFill>
                  <a:schemeClr val="tx1"/>
                </a:solidFill>
                <a:effectLst/>
                <a:latin typeface="+mn-lt"/>
                <a:ea typeface="+mn-ea"/>
                <a:cs typeface="+mn-cs"/>
              </a:rPr>
              <a:t>In the last 3 years, has your school offered teacher study groups where teachers meet on a regular basis to discuss teaching and learning of mathematics, and possibly other content areas as well (sometimes referred to as Professional Learning Communities, PLCs, or lesson study)? </a:t>
            </a:r>
          </a:p>
          <a:p>
            <a:pPr marL="628615" lvl="1" indent="-171441">
              <a:buFont typeface="Courier New" panose="02070309020205020404" pitchFamily="49" charset="0"/>
              <a:buChar char="o"/>
            </a:pPr>
            <a:r>
              <a:rPr lang="en-US" b="0" dirty="0" smtClean="0"/>
              <a:t>Yes</a:t>
            </a:r>
          </a:p>
          <a:p>
            <a:pPr marL="628615" lvl="1" indent="-171441">
              <a:buFont typeface="Courier New" panose="02070309020205020404" pitchFamily="49" charset="0"/>
              <a:buChar char="o"/>
            </a:pPr>
            <a:r>
              <a:rPr lang="en-US" b="0" dirty="0" smtClean="0"/>
              <a:t>No</a:t>
            </a:r>
          </a:p>
          <a:p>
            <a:endParaRPr lang="en-US" b="0" dirty="0" smtClean="0"/>
          </a:p>
          <a:p>
            <a:pPr lvl="0"/>
            <a:r>
              <a:rPr lang="en-US" b="0" dirty="0" smtClean="0"/>
              <a:t>Q36. </a:t>
            </a:r>
            <a:r>
              <a:rPr lang="en-US" sz="1200" b="0" kern="1200" dirty="0" smtClean="0">
                <a:solidFill>
                  <a:schemeClr val="tx1"/>
                </a:solidFill>
                <a:effectLst/>
                <a:latin typeface="+mn-lt"/>
                <a:ea typeface="+mn-ea"/>
                <a:cs typeface="+mn-cs"/>
              </a:rPr>
              <a:t>Do any teachers in your school have access to one-on-one coaching focused on improving their mathematics instruction (include voluntary and required coaching)? </a:t>
            </a:r>
          </a:p>
          <a:p>
            <a:pPr marL="628615" lvl="1" indent="-171441">
              <a:buFont typeface="Courier New" panose="02070309020205020404" pitchFamily="49" charset="0"/>
              <a:buChar char="o"/>
            </a:pPr>
            <a:r>
              <a:rPr lang="en-US" dirty="0" smtClean="0"/>
              <a:t>Yes</a:t>
            </a:r>
          </a:p>
          <a:p>
            <a:pPr marL="628615" lvl="1" indent="-171441">
              <a:buFont typeface="Courier New" panose="02070309020205020404" pitchFamily="49" charset="0"/>
              <a:buChar char="o"/>
            </a:pPr>
            <a:r>
              <a:rPr lang="en-US" dirty="0" smtClean="0"/>
              <a:t>No </a:t>
            </a:r>
          </a:p>
          <a:p>
            <a:pPr lvl="0"/>
            <a:endParaRPr lang="en-US" dirty="0" smtClean="0"/>
          </a:p>
          <a:p>
            <a:r>
              <a:rPr lang="en-US" dirty="0" smtClean="0"/>
              <a:t>The numbers in parentheses are standard errors.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Chapters 2–7 in the technical report provide data on several key indicators, disaggregated by one or more equity factors: the prior achievement level of students in the class, the percentage of students from race/ethnicity groups historically underrepresented in STEM in the class, the percentage of students in the school eligible for free/reduced-price lunch (FRL), school size, community type, and region.  For FRL, each school was classified into one of four categories (defined as quartiles) based on the proportion of students eligible for FRL.  Similarly, each randomly selected class was classified into one of the four categories based on the proportion of students from race/ethnicity groups historically underrepresented in STEM in the class.</a:t>
            </a:r>
          </a:p>
          <a:p>
            <a:endParaRPr lang="en-US" dirty="0" smtClean="0"/>
          </a:p>
          <a:p>
            <a:r>
              <a:rPr lang="en-US" b="1" dirty="0" smtClean="0"/>
              <a:t>Findings Highlighted in Technical Report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sz="1200" kern="1200" dirty="0" smtClean="0">
                <a:solidFill>
                  <a:schemeClr val="tx1"/>
                </a:solidFill>
                <a:effectLst/>
                <a:latin typeface="+mn-lt"/>
                <a:ea typeface="+mn-ea"/>
                <a:cs typeface="+mn-cs"/>
              </a:rPr>
              <a:t>Table 3.34 shows data for mathematics.  The largest schools are substantially more likely than the smallest schools to offer each of these professional development services.  Schools with the largest proportion of students eligible for free/‌reduced-price lunch are more likely than those in the lowest quartile to offer mathematics-focused one-on-one coaching.  As is the case in science, schools in rural areas are less likely than urban schools to offer workshops and one-on-one coaching in mathematics.”</a:t>
            </a:r>
          </a:p>
        </p:txBody>
      </p:sp>
      <p:sp>
        <p:nvSpPr>
          <p:cNvPr id="4" name="Slide Number Placeholder 3"/>
          <p:cNvSpPr>
            <a:spLocks noGrp="1"/>
          </p:cNvSpPr>
          <p:nvPr>
            <p:ph type="sldNum" sz="quarter" idx="10"/>
          </p:nvPr>
        </p:nvSpPr>
        <p:spPr/>
        <p:txBody>
          <a:bodyPr/>
          <a:lstStyle/>
          <a:p>
            <a:fld id="{20457189-2524-420E-B3F5-7FC498A7B8A5}" type="slidenum">
              <a:rPr lang="en-US" smtClean="0"/>
              <a:t>71</a:t>
            </a:fld>
            <a:endParaRPr lang="en-US"/>
          </a:p>
        </p:txBody>
      </p:sp>
    </p:spTree>
    <p:extLst>
      <p:ext uri="{BB962C8B-B14F-4D97-AF65-F5344CB8AC3E}">
        <p14:creationId xmlns:p14="http://schemas.microsoft.com/office/powerpoint/2010/main" val="140793061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Slide shows</a:t>
            </a:r>
            <a:r>
              <a:rPr lang="en-US" b="0" baseline="0" dirty="0" smtClean="0"/>
              <a:t> the composite scores by quartile of percent free/reduced-price lunch eligible students in the school.</a:t>
            </a:r>
            <a:endParaRPr lang="en-US" b="0" dirty="0" smtClean="0"/>
          </a:p>
          <a:p>
            <a:endParaRPr lang="en-US" dirty="0"/>
          </a:p>
        </p:txBody>
      </p:sp>
      <p:sp>
        <p:nvSpPr>
          <p:cNvPr id="4" name="Slide Number Placeholder 3"/>
          <p:cNvSpPr>
            <a:spLocks noGrp="1"/>
          </p:cNvSpPr>
          <p:nvPr>
            <p:ph type="sldNum" sz="quarter" idx="10"/>
          </p:nvPr>
        </p:nvSpPr>
        <p:spPr/>
        <p:txBody>
          <a:bodyPr/>
          <a:lstStyle/>
          <a:p>
            <a:fld id="{20457189-2524-420E-B3F5-7FC498A7B8A5}" type="slidenum">
              <a:rPr lang="en-US" smtClean="0"/>
              <a:t>72</a:t>
            </a:fld>
            <a:endParaRPr lang="en-US"/>
          </a:p>
        </p:txBody>
      </p:sp>
    </p:spTree>
    <p:extLst>
      <p:ext uri="{BB962C8B-B14F-4D97-AF65-F5344CB8AC3E}">
        <p14:creationId xmlns:p14="http://schemas.microsoft.com/office/powerpoint/2010/main" val="2862438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Historically Underrepresented Students/Teachers includes American Indian or Alaskan Native, Black or African American, Hispanic or Latino, or Native Hawaiian or Other Pacific Islander teachers/students.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Slide shows</a:t>
            </a:r>
            <a:r>
              <a:rPr lang="en-US" b="0" baseline="0" dirty="0" smtClean="0"/>
              <a:t> the composite scores by quartile of percent historically underrepresented students in the randomly selected class.</a:t>
            </a:r>
            <a:endParaRPr lang="en-US" b="0" dirty="0" smtClean="0"/>
          </a:p>
          <a:p>
            <a:endParaRPr lang="en-US" dirty="0"/>
          </a:p>
        </p:txBody>
      </p:sp>
      <p:sp>
        <p:nvSpPr>
          <p:cNvPr id="4" name="Slide Number Placeholder 3"/>
          <p:cNvSpPr>
            <a:spLocks noGrp="1"/>
          </p:cNvSpPr>
          <p:nvPr>
            <p:ph type="sldNum" sz="quarter" idx="10"/>
          </p:nvPr>
        </p:nvSpPr>
        <p:spPr/>
        <p:txBody>
          <a:bodyPr/>
          <a:lstStyle/>
          <a:p>
            <a:fld id="{20457189-2524-420E-B3F5-7FC498A7B8A5}" type="slidenum">
              <a:rPr lang="en-US" smtClean="0"/>
              <a:t>8</a:t>
            </a:fld>
            <a:endParaRPr lang="en-US"/>
          </a:p>
        </p:txBody>
      </p:sp>
    </p:spTree>
    <p:extLst>
      <p:ext uri="{BB962C8B-B14F-4D97-AF65-F5344CB8AC3E}">
        <p14:creationId xmlns:p14="http://schemas.microsoft.com/office/powerpoint/2010/main" val="939869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mathematics portion of t</a:t>
            </a:r>
            <a:r>
              <a:rPr lang="en-US" dirty="0" smtClean="0"/>
              <a:t>able 3.4, p. 51 in Technical Report</a:t>
            </a:r>
          </a:p>
          <a:p>
            <a:endParaRPr lang="en-US" dirty="0" smtClean="0"/>
          </a:p>
          <a:p>
            <a:r>
              <a:rPr lang="en-US" b="1" dirty="0"/>
              <a:t>This slide shows data from individual items. </a:t>
            </a:r>
            <a:endParaRPr lang="en-US" dirty="0"/>
          </a:p>
          <a:p>
            <a:r>
              <a:rPr lang="en-US" dirty="0"/>
              <a:t> </a:t>
            </a:r>
          </a:p>
          <a:p>
            <a:r>
              <a:rPr lang="en-US" dirty="0"/>
              <a:t>Mathematics Teacher Questionnaire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Q19. </a:t>
            </a:r>
            <a:r>
              <a:rPr lang="en-US" sz="1200" b="0" kern="1200" dirty="0" smtClean="0">
                <a:solidFill>
                  <a:schemeClr val="tx1"/>
                </a:solidFill>
                <a:effectLst/>
                <a:latin typeface="+mn-lt"/>
                <a:ea typeface="+mn-ea"/>
                <a:cs typeface="+mn-cs"/>
              </a:rPr>
              <a:t>In the last 3 years, which of the following types of professional development related to mathematics or mathematics teaching have you had? [Select one on each row.] </a:t>
            </a:r>
            <a:r>
              <a:rPr lang="en-US" dirty="0" smtClean="0"/>
              <a:t>(Response Options: No, Yes)</a:t>
            </a:r>
            <a:endParaRPr lang="en-US" sz="1200" b="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I attended a professional development program/workshop.</a:t>
            </a:r>
          </a:p>
          <a:p>
            <a:pPr marL="685800" lvl="1" indent="-228600">
              <a:buFont typeface="+mj-lt"/>
              <a:buAutoNum type="alphaLcPeriod"/>
            </a:pPr>
            <a:r>
              <a:rPr lang="en-US" sz="1200" kern="1200" dirty="0" smtClean="0">
                <a:solidFill>
                  <a:schemeClr val="tx1"/>
                </a:solidFill>
                <a:effectLst/>
                <a:latin typeface="+mn-lt"/>
                <a:ea typeface="+mn-ea"/>
                <a:cs typeface="+mn-cs"/>
              </a:rPr>
              <a:t>I attended a national, state, or regional mathematics teacher association meeting.</a:t>
            </a:r>
          </a:p>
          <a:p>
            <a:pPr marL="685800" lvl="1" indent="-228600">
              <a:buFont typeface="+mj-lt"/>
              <a:buAutoNum type="alphaLcPeriod"/>
            </a:pPr>
            <a:r>
              <a:rPr lang="en-US" sz="1200" kern="1200" dirty="0" smtClean="0">
                <a:solidFill>
                  <a:schemeClr val="tx1"/>
                </a:solidFill>
                <a:effectLst/>
                <a:latin typeface="+mn-lt"/>
                <a:ea typeface="+mn-ea"/>
                <a:cs typeface="+mn-cs"/>
              </a:rPr>
              <a:t>I completed an online course/webinar.</a:t>
            </a:r>
          </a:p>
          <a:p>
            <a:pPr marL="685800" lvl="1" indent="-228600">
              <a:buFont typeface="+mj-lt"/>
              <a:buAutoNum type="alphaLcPeriod"/>
            </a:pPr>
            <a:r>
              <a:rPr lang="en-US" sz="1200" kern="1200" dirty="0" smtClean="0">
                <a:solidFill>
                  <a:schemeClr val="tx1"/>
                </a:solidFill>
                <a:effectLst/>
                <a:latin typeface="+mn-lt"/>
                <a:ea typeface="+mn-ea"/>
                <a:cs typeface="+mn-cs"/>
              </a:rPr>
              <a:t>I participated in a professional learning community/lesson study/teacher study group.</a:t>
            </a:r>
          </a:p>
          <a:p>
            <a:pPr marL="685800" lvl="1" indent="-228600">
              <a:buFont typeface="+mj-lt"/>
              <a:buAutoNum type="alphaLcPeriod"/>
            </a:pPr>
            <a:r>
              <a:rPr lang="en-US" sz="1200" kern="1200" dirty="0" smtClean="0">
                <a:solidFill>
                  <a:schemeClr val="tx1"/>
                </a:solidFill>
                <a:effectLst/>
                <a:latin typeface="+mn-lt"/>
                <a:ea typeface="+mn-ea"/>
                <a:cs typeface="+mn-cs"/>
              </a:rPr>
              <a:t>I received assistance or feedback from a formally designated coach/mentor.</a:t>
            </a:r>
          </a:p>
          <a:p>
            <a:pPr marL="685800" lvl="1" indent="-228600">
              <a:buFont typeface="+mj-lt"/>
              <a:buAutoNum type="alphaLcPeriod"/>
            </a:pPr>
            <a:r>
              <a:rPr lang="en-US" sz="1200" kern="1200" dirty="0" smtClean="0">
                <a:solidFill>
                  <a:schemeClr val="tx1"/>
                </a:solidFill>
                <a:effectLst/>
                <a:latin typeface="+mn-lt"/>
                <a:ea typeface="+mn-ea"/>
                <a:cs typeface="+mn-cs"/>
              </a:rPr>
              <a:t>I took a formal course for college credit.</a:t>
            </a:r>
          </a:p>
          <a:p>
            <a:endParaRPr lang="en-US" dirty="0"/>
          </a:p>
          <a:p>
            <a:r>
              <a:rPr lang="en-US" dirty="0"/>
              <a:t>The numbers in parentheses are standard errors.</a:t>
            </a:r>
          </a:p>
          <a:p>
            <a:r>
              <a:rPr lang="en-US" dirty="0"/>
              <a:t> </a:t>
            </a:r>
          </a:p>
          <a:p>
            <a:r>
              <a:rPr lang="en-US" b="1" dirty="0"/>
              <a:t>Findings Highlighted in Technical Report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sz="1200" kern="1200" dirty="0" smtClean="0">
                <a:solidFill>
                  <a:schemeClr val="tx1"/>
                </a:solidFill>
                <a:effectLst/>
                <a:latin typeface="+mn-lt"/>
                <a:ea typeface="+mn-ea"/>
                <a:cs typeface="+mn-cs"/>
              </a:rPr>
              <a:t>Teachers who had recently participated in professional development were asked about the nature of those activities.  Data for science, mathematics, and computer science teachers are shown in Table 3.4.  For each subject/‌grade-range combination, workshops are the most prevalent activity, with roughly 90 percent of teachers indicating they have attended a program/‌workshop related to their discipline.  Participation in professional learning communities is the next most prevalent activity, especially for secondary teachers (ranging from 55–68 percent of teachers).  Across grade ranges, mathematics teachers are more likely to have received assistance or feedback from a formally designated coach/‌mentor than their science and computer science colleagues.  Also, computer science teachers are far more likely than high school science and mathematics teachers to have completed an online course/‌webinar.”</a:t>
            </a:r>
          </a:p>
        </p:txBody>
      </p:sp>
      <p:sp>
        <p:nvSpPr>
          <p:cNvPr id="4" name="Slide Number Placeholder 3"/>
          <p:cNvSpPr>
            <a:spLocks noGrp="1"/>
          </p:cNvSpPr>
          <p:nvPr>
            <p:ph type="sldNum" sz="quarter" idx="10"/>
          </p:nvPr>
        </p:nvSpPr>
        <p:spPr/>
        <p:txBody>
          <a:bodyPr/>
          <a:lstStyle/>
          <a:p>
            <a:fld id="{B472F11F-6199-4934-A1DC-A9FDDA9F712C}" type="slidenum">
              <a:rPr lang="en-US" smtClean="0"/>
              <a:t>9</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Only mathematics teachers indicating that they participated in mathematics-focused professional development in the last three years are included in these analyses.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Each grade-level chart is sorted independently; consequently items may appear in different orders.</a:t>
            </a:r>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10</a:t>
            </a:fld>
            <a:endParaRPr lang="en-US"/>
          </a:p>
        </p:txBody>
      </p:sp>
    </p:spTree>
    <p:extLst>
      <p:ext uri="{BB962C8B-B14F-4D97-AF65-F5344CB8AC3E}">
        <p14:creationId xmlns:p14="http://schemas.microsoft.com/office/powerpoint/2010/main" val="37409765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AE22D2BD-7810-C94F-AE8A-856FCB3715C2}"/>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304800" y="1676400"/>
            <a:ext cx="3048000" cy="1470025"/>
          </a:xfrm>
        </p:spPr>
        <p:txBody>
          <a:bodyPr/>
          <a:lstStyle/>
          <a:p>
            <a:r>
              <a:rPr lang="en-US" dirty="0" smtClean="0"/>
              <a:t>Click to edit Master title</a:t>
            </a:r>
            <a:endParaRPr lang="en-US" dirty="0"/>
          </a:p>
        </p:txBody>
      </p:sp>
      <p:sp>
        <p:nvSpPr>
          <p:cNvPr id="3" name="Subtitle 2"/>
          <p:cNvSpPr>
            <a:spLocks noGrp="1"/>
          </p:cNvSpPr>
          <p:nvPr>
            <p:ph type="subTitle" idx="1" hasCustomPrompt="1"/>
          </p:nvPr>
        </p:nvSpPr>
        <p:spPr>
          <a:xfrm>
            <a:off x="304800" y="3200400"/>
            <a:ext cx="3048000" cy="381000"/>
          </a:xfrm>
        </p:spPr>
        <p:txBody>
          <a:bodyPr>
            <a:normAutofit/>
          </a:bodyPr>
          <a:lstStyle>
            <a:lvl1pPr marL="0" indent="0" algn="l">
              <a:buNone/>
              <a:defRPr sz="1500" cap="all" baseline="0">
                <a:solidFill>
                  <a:srgbClr val="357EB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Date</a:t>
            </a:r>
            <a:endParaRPr lang="en-US" dirty="0"/>
          </a:p>
        </p:txBody>
      </p:sp>
      <p:pic>
        <p:nvPicPr>
          <p:cNvPr id="7" name="Picture 6">
            <a:extLst>
              <a:ext uri="{FF2B5EF4-FFF2-40B4-BE49-F238E27FC236}">
                <a16:creationId xmlns="" xmlns:a16="http://schemas.microsoft.com/office/drawing/2014/main" id="{A8937AA4-21D1-6B4F-9860-E48F111EF11A}"/>
              </a:ext>
            </a:extLst>
          </p:cNvPr>
          <p:cNvPicPr>
            <a:picLocks noChangeAspect="1"/>
          </p:cNvPicPr>
          <p:nvPr userDrawn="1"/>
        </p:nvPicPr>
        <p:blipFill>
          <a:blip r:embed="rId3"/>
          <a:stretch>
            <a:fillRect/>
          </a:stretch>
        </p:blipFill>
        <p:spPr>
          <a:xfrm>
            <a:off x="264841" y="372172"/>
            <a:ext cx="3513582" cy="545211"/>
          </a:xfrm>
          <a:prstGeom prst="rect">
            <a:avLst/>
          </a:prstGeom>
        </p:spPr>
      </p:pic>
      <p:pic>
        <p:nvPicPr>
          <p:cNvPr id="9" name="Picture 8">
            <a:extLst>
              <a:ext uri="{FF2B5EF4-FFF2-40B4-BE49-F238E27FC236}">
                <a16:creationId xmlns="" xmlns:a16="http://schemas.microsoft.com/office/drawing/2014/main" id="{8F46F5F5-C847-4747-B7CB-D36ACE066D66}"/>
              </a:ext>
            </a:extLst>
          </p:cNvPr>
          <p:cNvPicPr>
            <a:picLocks noChangeAspect="1"/>
          </p:cNvPicPr>
          <p:nvPr userDrawn="1"/>
        </p:nvPicPr>
        <p:blipFill>
          <a:blip r:embed="rId4"/>
          <a:stretch>
            <a:fillRect/>
          </a:stretch>
        </p:blipFill>
        <p:spPr>
          <a:xfrm>
            <a:off x="6876525" y="6063486"/>
            <a:ext cx="2007108" cy="553212"/>
          </a:xfrm>
          <a:prstGeom prst="rect">
            <a:avLst/>
          </a:prstGeom>
        </p:spPr>
      </p:pic>
      <p:sp>
        <p:nvSpPr>
          <p:cNvPr id="5" name="Text Placeholder 4"/>
          <p:cNvSpPr>
            <a:spLocks noGrp="1"/>
          </p:cNvSpPr>
          <p:nvPr>
            <p:ph type="body" sz="quarter" idx="10" hasCustomPrompt="1"/>
          </p:nvPr>
        </p:nvSpPr>
        <p:spPr>
          <a:xfrm>
            <a:off x="6705600" y="4495800"/>
            <a:ext cx="2178050" cy="1219200"/>
          </a:xfrm>
        </p:spPr>
        <p:txBody>
          <a:bodyPr>
            <a:normAutofit/>
          </a:bodyPr>
          <a:lstStyle>
            <a:lvl1pPr>
              <a:defRPr sz="1400"/>
            </a:lvl1pPr>
          </a:lstStyle>
          <a:p>
            <a:pPr lvl="0"/>
            <a:r>
              <a:rPr lang="en-US" dirty="0" smtClean="0"/>
              <a:t>Presenters’ Names</a:t>
            </a:r>
          </a:p>
        </p:txBody>
      </p:sp>
    </p:spTree>
    <p:extLst>
      <p:ext uri="{BB962C8B-B14F-4D97-AF65-F5344CB8AC3E}">
        <p14:creationId xmlns:p14="http://schemas.microsoft.com/office/powerpoint/2010/main" val="3990156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9056217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4BDFCE7D-E145-7049-B348-4E605168C295}"/>
              </a:ext>
            </a:extLst>
          </p:cNvPr>
          <p:cNvPicPr>
            <a:picLocks noChangeAspect="1"/>
          </p:cNvPicPr>
          <p:nvPr userDrawn="1"/>
        </p:nvPicPr>
        <p:blipFill>
          <a:blip r:embed="rId4"/>
          <a:stretch>
            <a:fillRect/>
          </a:stretch>
        </p:blipFill>
        <p:spPr>
          <a:xfrm>
            <a:off x="0" y="0"/>
            <a:ext cx="9144000" cy="6858000"/>
          </a:xfrm>
          <a:prstGeom prst="rect">
            <a:avLst/>
          </a:prstGeom>
        </p:spPr>
      </p:pic>
      <p:sp>
        <p:nvSpPr>
          <p:cNvPr id="2" name="Title Placeholder 1"/>
          <p:cNvSpPr>
            <a:spLocks noGrp="1"/>
          </p:cNvSpPr>
          <p:nvPr>
            <p:ph type="title"/>
          </p:nvPr>
        </p:nvSpPr>
        <p:spPr>
          <a:xfrm>
            <a:off x="1219200" y="274638"/>
            <a:ext cx="7467600" cy="868362"/>
          </a:xfrm>
          <a:prstGeom prst="rect">
            <a:avLst/>
          </a:prstGeom>
        </p:spPr>
        <p:txBody>
          <a:bodyPr vert="horz" lIns="91440" tIns="45720" rIns="91440" bIns="45720" rtlCol="0" anchor="ctr">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1219200" y="1295400"/>
            <a:ext cx="7467600" cy="4830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7" name="Picture 6">
            <a:extLst>
              <a:ext uri="{FF2B5EF4-FFF2-40B4-BE49-F238E27FC236}">
                <a16:creationId xmlns="" xmlns:a16="http://schemas.microsoft.com/office/drawing/2014/main" id="{E9234F30-73BB-7A4E-BC8A-0F0BA467BA7C}"/>
              </a:ext>
            </a:extLst>
          </p:cNvPr>
          <p:cNvPicPr>
            <a:picLocks noChangeAspect="1"/>
          </p:cNvPicPr>
          <p:nvPr userDrawn="1"/>
        </p:nvPicPr>
        <p:blipFill>
          <a:blip r:embed="rId5"/>
          <a:stretch>
            <a:fillRect/>
          </a:stretch>
        </p:blipFill>
        <p:spPr>
          <a:xfrm>
            <a:off x="0" y="6016752"/>
            <a:ext cx="9144000" cy="38100"/>
          </a:xfrm>
          <a:prstGeom prst="rect">
            <a:avLst/>
          </a:prstGeom>
        </p:spPr>
      </p:pic>
      <p:pic>
        <p:nvPicPr>
          <p:cNvPr id="8" name="Picture 7">
            <a:extLst>
              <a:ext uri="{FF2B5EF4-FFF2-40B4-BE49-F238E27FC236}">
                <a16:creationId xmlns="" xmlns:a16="http://schemas.microsoft.com/office/drawing/2014/main" id="{2626606B-3C78-BA4D-8559-24D108E985A7}"/>
              </a:ext>
            </a:extLst>
          </p:cNvPr>
          <p:cNvPicPr>
            <a:picLocks noChangeAspect="1"/>
          </p:cNvPicPr>
          <p:nvPr userDrawn="1"/>
        </p:nvPicPr>
        <p:blipFill>
          <a:blip r:embed="rId6"/>
          <a:stretch>
            <a:fillRect/>
          </a:stretch>
        </p:blipFill>
        <p:spPr>
          <a:xfrm>
            <a:off x="1371600" y="6172200"/>
            <a:ext cx="3182112" cy="493776"/>
          </a:xfrm>
          <a:prstGeom prst="rect">
            <a:avLst/>
          </a:prstGeom>
        </p:spPr>
      </p:pic>
      <p:pic>
        <p:nvPicPr>
          <p:cNvPr id="9" name="Picture 8">
            <a:extLst>
              <a:ext uri="{FF2B5EF4-FFF2-40B4-BE49-F238E27FC236}">
                <a16:creationId xmlns="" xmlns:a16="http://schemas.microsoft.com/office/drawing/2014/main" id="{540ECE2A-17A7-A84F-927A-F4441EEE6F58}"/>
              </a:ext>
            </a:extLst>
          </p:cNvPr>
          <p:cNvPicPr>
            <a:picLocks noChangeAspect="1"/>
          </p:cNvPicPr>
          <p:nvPr userDrawn="1"/>
        </p:nvPicPr>
        <p:blipFill>
          <a:blip r:embed="rId7"/>
          <a:stretch>
            <a:fillRect/>
          </a:stretch>
        </p:blipFill>
        <p:spPr>
          <a:xfrm>
            <a:off x="5982510" y="6181344"/>
            <a:ext cx="1806245" cy="496255"/>
          </a:xfrm>
          <a:prstGeom prst="rect">
            <a:avLst/>
          </a:prstGeom>
        </p:spPr>
      </p:pic>
    </p:spTree>
    <p:extLst>
      <p:ext uri="{BB962C8B-B14F-4D97-AF65-F5344CB8AC3E}">
        <p14:creationId xmlns:p14="http://schemas.microsoft.com/office/powerpoint/2010/main" val="1386226029"/>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spcBef>
          <a:spcPct val="0"/>
        </a:spcBef>
        <a:buNone/>
        <a:defRPr sz="3200" b="1" kern="1200">
          <a:solidFill>
            <a:srgbClr val="58C5C9"/>
          </a:solidFill>
          <a:latin typeface="Arial Black" panose="020B0A04020102020204" pitchFamily="34" charset="0"/>
          <a:ea typeface="+mj-ea"/>
          <a:cs typeface="Arial" panose="020B0604020202020204" pitchFamily="34" charset="0"/>
        </a:defRPr>
      </a:lvl1pPr>
    </p:titleStyle>
    <p:bodyStyle>
      <a:lvl1pPr marL="0" indent="0" algn="l" defTabSz="914400" rtl="0" eaLnBrk="1" latinLnBrk="0" hangingPunct="1">
        <a:spcBef>
          <a:spcPct val="20000"/>
        </a:spcBef>
        <a:buFont typeface="Arial" panose="020B0604020202020204" pitchFamily="34" charset="0"/>
        <a:buNone/>
        <a:defRPr sz="2400" b="1" kern="1200">
          <a:solidFill>
            <a:srgbClr val="357EB3"/>
          </a:solidFill>
          <a:latin typeface="Arial" panose="020B0604020202020204" pitchFamily="34" charset="0"/>
          <a:ea typeface="+mn-ea"/>
          <a:cs typeface="Arial" panose="020B0604020202020204" pitchFamily="34" charset="0"/>
        </a:defRPr>
      </a:lvl1pPr>
      <a:lvl2pPr marL="2286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64.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66.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Chapter 3</a:t>
            </a:r>
            <a:br>
              <a:rPr lang="en-US" dirty="0"/>
            </a:br>
            <a:r>
              <a:rPr lang="en-US" dirty="0" smtClean="0"/>
              <a:t>Professional </a:t>
            </a:r>
            <a:r>
              <a:rPr lang="en-US" dirty="0"/>
              <a:t>Development</a:t>
            </a:r>
            <a:br>
              <a:rPr lang="en-US" dirty="0"/>
            </a:br>
            <a:endParaRPr lang="en-US" dirty="0"/>
          </a:p>
        </p:txBody>
      </p:sp>
      <p:sp>
        <p:nvSpPr>
          <p:cNvPr id="3" name="Text Placeholder 4"/>
          <p:cNvSpPr>
            <a:spLocks noGrp="1"/>
          </p:cNvSpPr>
          <p:nvPr/>
        </p:nvSpPr>
        <p:spPr>
          <a:xfrm>
            <a:off x="5807765" y="4876800"/>
            <a:ext cx="2863850" cy="12192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1400" b="1" kern="1200">
                <a:solidFill>
                  <a:srgbClr val="357EB3"/>
                </a:solidFill>
                <a:latin typeface="Arial" panose="020B0604020202020204" pitchFamily="34" charset="0"/>
                <a:ea typeface="+mn-ea"/>
                <a:cs typeface="Arial" panose="020B0604020202020204" pitchFamily="34" charset="0"/>
              </a:defRPr>
            </a:lvl1pPr>
            <a:lvl2pPr marL="2286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en-US" sz="2900" dirty="0" smtClean="0">
                <a:solidFill>
                  <a:srgbClr val="58C5C9"/>
                </a:solidFill>
                <a:latin typeface="Arial Black" panose="020B0A04020102020204" pitchFamily="34" charset="0"/>
                <a:ea typeface="+mj-ea"/>
              </a:rPr>
              <a:t>Mathematics</a:t>
            </a:r>
            <a:endParaRPr lang="en-US" sz="2900" dirty="0" smtClean="0"/>
          </a:p>
        </p:txBody>
      </p:sp>
    </p:spTree>
    <p:extLst>
      <p:ext uri="{BB962C8B-B14F-4D97-AF65-F5344CB8AC3E}">
        <p14:creationId xmlns:p14="http://schemas.microsoft.com/office/powerpoint/2010/main" val="2228900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850722739"/>
              </p:ext>
            </p:extLst>
          </p:nvPr>
        </p:nvGraphicFramePr>
        <p:xfrm>
          <a:off x="304800" y="1752600"/>
          <a:ext cx="8534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endParaRPr lang="en-US" sz="9600" dirty="0">
              <a:solidFill>
                <a:schemeClr val="tx1"/>
              </a:solidFill>
            </a:endParaRPr>
          </a:p>
        </p:txBody>
      </p:sp>
      <p:sp>
        <p:nvSpPr>
          <p:cNvPr id="3" name="Title 2"/>
          <p:cNvSpPr>
            <a:spLocks noGrp="1"/>
          </p:cNvSpPr>
          <p:nvPr>
            <p:ph type="title"/>
          </p:nvPr>
        </p:nvSpPr>
        <p:spPr>
          <a:xfrm>
            <a:off x="1219200" y="350838"/>
            <a:ext cx="7467600" cy="868362"/>
          </a:xfrm>
        </p:spPr>
        <p:txBody>
          <a:bodyPr>
            <a:noAutofit/>
          </a:bodyPr>
          <a:lstStyle/>
          <a:p>
            <a:r>
              <a:rPr lang="en-US" sz="2400" dirty="0"/>
              <a:t>Elementary </a:t>
            </a:r>
            <a:r>
              <a:rPr lang="en-US" sz="2400" dirty="0" smtClean="0"/>
              <a:t>Mathematics </a:t>
            </a:r>
            <a:r>
              <a:rPr lang="en-US" sz="2400" dirty="0"/>
              <a:t>Teachers Participating in Various Professional Development Activities in Last 3 </a:t>
            </a:r>
            <a:r>
              <a:rPr lang="en-US" sz="2400" dirty="0" smtClean="0"/>
              <a:t>Years</a:t>
            </a:r>
            <a:endParaRPr lang="en-US" sz="2400" dirty="0"/>
          </a:p>
        </p:txBody>
      </p:sp>
    </p:spTree>
    <p:extLst>
      <p:ext uri="{BB962C8B-B14F-4D97-AF65-F5344CB8AC3E}">
        <p14:creationId xmlns:p14="http://schemas.microsoft.com/office/powerpoint/2010/main" val="6194036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593938101"/>
              </p:ext>
            </p:extLst>
          </p:nvPr>
        </p:nvGraphicFramePr>
        <p:xfrm>
          <a:off x="304800" y="1752600"/>
          <a:ext cx="8534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3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endParaRPr lang="en-US" sz="23500" dirty="0">
              <a:solidFill>
                <a:schemeClr val="tx1"/>
              </a:solidFill>
            </a:endParaRPr>
          </a:p>
        </p:txBody>
      </p:sp>
      <p:sp>
        <p:nvSpPr>
          <p:cNvPr id="3" name="Title 2"/>
          <p:cNvSpPr>
            <a:spLocks noGrp="1"/>
          </p:cNvSpPr>
          <p:nvPr>
            <p:ph type="title"/>
          </p:nvPr>
        </p:nvSpPr>
        <p:spPr>
          <a:xfrm>
            <a:off x="1219200" y="350838"/>
            <a:ext cx="7467600" cy="868362"/>
          </a:xfrm>
        </p:spPr>
        <p:txBody>
          <a:bodyPr>
            <a:noAutofit/>
          </a:bodyPr>
          <a:lstStyle/>
          <a:p>
            <a:r>
              <a:rPr lang="en-US" sz="2400" dirty="0"/>
              <a:t>Middle School Mathematics Teachers Participating in Various Professional Development Activities in Last 3 </a:t>
            </a:r>
            <a:r>
              <a:rPr lang="en-US" sz="2400" dirty="0" smtClean="0"/>
              <a:t>Years</a:t>
            </a:r>
            <a:endParaRPr lang="en-US" sz="2400" dirty="0"/>
          </a:p>
        </p:txBody>
      </p:sp>
    </p:spTree>
    <p:extLst>
      <p:ext uri="{BB962C8B-B14F-4D97-AF65-F5344CB8AC3E}">
        <p14:creationId xmlns:p14="http://schemas.microsoft.com/office/powerpoint/2010/main" val="6698862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272962103"/>
              </p:ext>
            </p:extLst>
          </p:nvPr>
        </p:nvGraphicFramePr>
        <p:xfrm>
          <a:off x="304800" y="1752600"/>
          <a:ext cx="8534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3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endParaRPr lang="en-US" sz="23500" dirty="0">
              <a:solidFill>
                <a:schemeClr val="tx1"/>
              </a:solidFill>
            </a:endParaRPr>
          </a:p>
        </p:txBody>
      </p:sp>
      <p:sp>
        <p:nvSpPr>
          <p:cNvPr id="3" name="Title 2"/>
          <p:cNvSpPr>
            <a:spLocks noGrp="1"/>
          </p:cNvSpPr>
          <p:nvPr>
            <p:ph type="title"/>
          </p:nvPr>
        </p:nvSpPr>
        <p:spPr>
          <a:xfrm>
            <a:off x="1219200" y="350838"/>
            <a:ext cx="7467600" cy="868362"/>
          </a:xfrm>
        </p:spPr>
        <p:txBody>
          <a:bodyPr>
            <a:noAutofit/>
          </a:bodyPr>
          <a:lstStyle/>
          <a:p>
            <a:r>
              <a:rPr lang="en-US" sz="2400" dirty="0"/>
              <a:t>High School Mathematics Teachers Participating in Various Professional Development Activities in Last 3 </a:t>
            </a:r>
            <a:r>
              <a:rPr lang="en-US" sz="2400" dirty="0" smtClean="0"/>
              <a:t>Years</a:t>
            </a:r>
            <a:endParaRPr lang="en-US" sz="2400" dirty="0"/>
          </a:p>
        </p:txBody>
      </p:sp>
    </p:spTree>
    <p:extLst>
      <p:ext uri="{BB962C8B-B14F-4D97-AF65-F5344CB8AC3E}">
        <p14:creationId xmlns:p14="http://schemas.microsoft.com/office/powerpoint/2010/main" val="14818199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kumimoji="0" lang="en-US" sz="4400" b="0" i="0" u="none" strike="noStrike" kern="1200" cap="none" spc="0" normalizeH="0" baseline="0" noProof="0" dirty="0">
              <a:ln>
                <a:noFill/>
              </a:ln>
              <a:solidFill>
                <a:schemeClr val="tx1"/>
              </a:solidFill>
              <a:effectLst/>
              <a:uLnTx/>
              <a:uFillTx/>
              <a:latin typeface="Calibri"/>
            </a:endParaRPr>
          </a:p>
        </p:txBody>
      </p:sp>
      <p:sp>
        <p:nvSpPr>
          <p:cNvPr id="2" name="Title 1"/>
          <p:cNvSpPr>
            <a:spLocks noGrp="1"/>
          </p:cNvSpPr>
          <p:nvPr>
            <p:ph type="title"/>
          </p:nvPr>
        </p:nvSpPr>
        <p:spPr/>
        <p:txBody>
          <a:bodyPr>
            <a:normAutofit fontScale="90000"/>
          </a:bodyPr>
          <a:lstStyle/>
          <a:p>
            <a:r>
              <a:rPr lang="en-US" dirty="0"/>
              <a:t>Original Data for Slides </a:t>
            </a:r>
            <a:r>
              <a:rPr lang="en-US" dirty="0" smtClean="0"/>
              <a:t>14–16 </a:t>
            </a:r>
            <a:r>
              <a:rPr lang="en-US" dirty="0"/>
              <a:t/>
            </a:r>
            <a:br>
              <a:rPr lang="en-US" dirty="0"/>
            </a:br>
            <a:r>
              <a:rPr lang="en-US" dirty="0"/>
              <a:t>(not for presentation</a:t>
            </a:r>
            <a:r>
              <a:rPr lang="en-US" dirty="0" smtClean="0"/>
              <a:t>)</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400" y="1714500"/>
            <a:ext cx="70612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90300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411718578"/>
              </p:ext>
            </p:extLst>
          </p:nvPr>
        </p:nvGraphicFramePr>
        <p:xfrm>
          <a:off x="304800" y="1417638"/>
          <a:ext cx="8534400" cy="460216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3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endParaRPr lang="en-US" sz="23500" dirty="0">
              <a:solidFill>
                <a:schemeClr val="tx1"/>
              </a:solidFill>
            </a:endParaRPr>
          </a:p>
        </p:txBody>
      </p:sp>
      <p:sp>
        <p:nvSpPr>
          <p:cNvPr id="3" name="Title 2"/>
          <p:cNvSpPr>
            <a:spLocks noGrp="1"/>
          </p:cNvSpPr>
          <p:nvPr>
            <p:ph type="title"/>
          </p:nvPr>
        </p:nvSpPr>
        <p:spPr/>
        <p:txBody>
          <a:bodyPr>
            <a:noAutofit/>
          </a:bodyPr>
          <a:lstStyle/>
          <a:p>
            <a:r>
              <a:rPr lang="en-US" sz="2400" dirty="0"/>
              <a:t>Elementary </a:t>
            </a:r>
            <a:r>
              <a:rPr lang="en-US" sz="2400" dirty="0" smtClean="0"/>
              <a:t>Mathematics </a:t>
            </a:r>
            <a:r>
              <a:rPr lang="en-US" sz="2400" dirty="0"/>
              <a:t>Teachers Whose PD in the Last 3 Years Had Various Characteristics to a Substantial </a:t>
            </a:r>
            <a:r>
              <a:rPr lang="en-US" sz="2400" dirty="0" smtClean="0"/>
              <a:t>Extent</a:t>
            </a:r>
            <a:endParaRPr lang="en-US" sz="2400" dirty="0"/>
          </a:p>
        </p:txBody>
      </p:sp>
    </p:spTree>
    <p:extLst>
      <p:ext uri="{BB962C8B-B14F-4D97-AF65-F5344CB8AC3E}">
        <p14:creationId xmlns:p14="http://schemas.microsoft.com/office/powerpoint/2010/main" val="16383483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092737449"/>
              </p:ext>
            </p:extLst>
          </p:nvPr>
        </p:nvGraphicFramePr>
        <p:xfrm>
          <a:off x="304800" y="1417638"/>
          <a:ext cx="8534400" cy="460216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3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endParaRPr lang="en-US" sz="23500" dirty="0">
              <a:solidFill>
                <a:schemeClr val="tx1"/>
              </a:solidFill>
            </a:endParaRPr>
          </a:p>
        </p:txBody>
      </p:sp>
      <p:sp>
        <p:nvSpPr>
          <p:cNvPr id="3" name="Title 2"/>
          <p:cNvSpPr>
            <a:spLocks noGrp="1"/>
          </p:cNvSpPr>
          <p:nvPr>
            <p:ph type="title"/>
          </p:nvPr>
        </p:nvSpPr>
        <p:spPr/>
        <p:txBody>
          <a:bodyPr>
            <a:noAutofit/>
          </a:bodyPr>
          <a:lstStyle/>
          <a:p>
            <a:r>
              <a:rPr lang="en-US" sz="2400" dirty="0"/>
              <a:t>Middle School Mathematics Teachers Whose PD in the Last 3 Years Had Various Characteristics to a Substantial </a:t>
            </a:r>
            <a:r>
              <a:rPr lang="en-US" sz="2400" dirty="0" smtClean="0"/>
              <a:t>Extent</a:t>
            </a:r>
            <a:endParaRPr lang="en-US" sz="2400" dirty="0"/>
          </a:p>
        </p:txBody>
      </p:sp>
    </p:spTree>
    <p:extLst>
      <p:ext uri="{BB962C8B-B14F-4D97-AF65-F5344CB8AC3E}">
        <p14:creationId xmlns:p14="http://schemas.microsoft.com/office/powerpoint/2010/main" val="14694394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415931584"/>
              </p:ext>
            </p:extLst>
          </p:nvPr>
        </p:nvGraphicFramePr>
        <p:xfrm>
          <a:off x="304800" y="1417638"/>
          <a:ext cx="8534400" cy="460216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3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endParaRPr lang="en-US" sz="23500" dirty="0">
              <a:solidFill>
                <a:schemeClr val="tx1"/>
              </a:solidFill>
            </a:endParaRPr>
          </a:p>
        </p:txBody>
      </p:sp>
      <p:sp>
        <p:nvSpPr>
          <p:cNvPr id="3" name="Title 2"/>
          <p:cNvSpPr>
            <a:spLocks noGrp="1"/>
          </p:cNvSpPr>
          <p:nvPr>
            <p:ph type="title"/>
          </p:nvPr>
        </p:nvSpPr>
        <p:spPr/>
        <p:txBody>
          <a:bodyPr>
            <a:noAutofit/>
          </a:bodyPr>
          <a:lstStyle/>
          <a:p>
            <a:r>
              <a:rPr lang="en-US" sz="2400" dirty="0"/>
              <a:t>High School Mathematics Teachers Whose PD in the Last 3 Years Had Various Characteristics to a Substantial </a:t>
            </a:r>
            <a:r>
              <a:rPr lang="en-US" sz="2400" dirty="0" smtClean="0"/>
              <a:t>Extent</a:t>
            </a:r>
            <a:endParaRPr lang="en-US" sz="2400" dirty="0"/>
          </a:p>
        </p:txBody>
      </p:sp>
    </p:spTree>
    <p:extLst>
      <p:ext uri="{BB962C8B-B14F-4D97-AF65-F5344CB8AC3E}">
        <p14:creationId xmlns:p14="http://schemas.microsoft.com/office/powerpoint/2010/main" val="12350180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Original Data for Slide </a:t>
            </a:r>
            <a:r>
              <a:rPr lang="en-US" dirty="0" smtClean="0"/>
              <a:t>18</a:t>
            </a:r>
            <a:r>
              <a:rPr lang="en-US" dirty="0" smtClean="0"/>
              <a:t/>
            </a:r>
            <a:br>
              <a:rPr lang="en-US" dirty="0" smtClean="0"/>
            </a:br>
            <a:r>
              <a:rPr lang="en-US" dirty="0" smtClean="0"/>
              <a:t>(not for presentation)</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300" y="2501900"/>
            <a:ext cx="7137400" cy="185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630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7467600" cy="868362"/>
          </a:xfrm>
        </p:spPr>
        <p:txBody>
          <a:bodyPr>
            <a:noAutofit/>
          </a:bodyPr>
          <a:lstStyle/>
          <a:p>
            <a:r>
              <a:rPr lang="en-US" sz="2800" dirty="0" smtClean="0"/>
              <a:t>Extent Professional Development Aligns With Elements of Effective Professional Development Composite</a:t>
            </a:r>
            <a:endParaRPr lang="en-US" sz="2800" dirty="0"/>
          </a:p>
        </p:txBody>
      </p:sp>
      <p:graphicFrame>
        <p:nvGraphicFramePr>
          <p:cNvPr id="4" name="Chart 3"/>
          <p:cNvGraphicFramePr/>
          <p:nvPr>
            <p:extLst>
              <p:ext uri="{D42A27DB-BD31-4B8C-83A1-F6EECF244321}">
                <p14:modId xmlns:p14="http://schemas.microsoft.com/office/powerpoint/2010/main" val="1077899759"/>
              </p:ext>
            </p:extLst>
          </p:nvPr>
        </p:nvGraphicFramePr>
        <p:xfrm>
          <a:off x="228600" y="1752600"/>
          <a:ext cx="86868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45946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Original Data For </a:t>
            </a:r>
            <a:r>
              <a:rPr lang="en-US" dirty="0" smtClean="0"/>
              <a:t>Slide 20</a:t>
            </a:r>
            <a:r>
              <a:rPr lang="en-US" dirty="0" smtClean="0"/>
              <a:t/>
            </a:r>
            <a:br>
              <a:rPr lang="en-US" dirty="0" smtClean="0"/>
            </a:br>
            <a:r>
              <a:rPr lang="en-US" dirty="0" smtClean="0"/>
              <a:t>(not for presentation)</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7613" y="1212450"/>
            <a:ext cx="6708775" cy="4759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612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94819"/>
            <a:ext cx="7467600" cy="868362"/>
          </a:xfrm>
        </p:spPr>
        <p:txBody>
          <a:bodyPr>
            <a:noAutofit/>
          </a:bodyPr>
          <a:lstStyle/>
          <a:p>
            <a:pPr algn="ctr"/>
            <a:r>
              <a:rPr lang="en-US" sz="2900" dirty="0" smtClean="0"/>
              <a:t>Teacher Professional Development</a:t>
            </a:r>
            <a:endParaRPr lang="en-US" sz="2900" dirty="0"/>
          </a:p>
        </p:txBody>
      </p:sp>
    </p:spTree>
    <p:extLst>
      <p:ext uri="{BB962C8B-B14F-4D97-AF65-F5344CB8AC3E}">
        <p14:creationId xmlns:p14="http://schemas.microsoft.com/office/powerpoint/2010/main" val="1798614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7467600" cy="868362"/>
          </a:xfrm>
        </p:spPr>
        <p:txBody>
          <a:bodyPr>
            <a:noAutofit/>
          </a:bodyPr>
          <a:lstStyle/>
          <a:p>
            <a:r>
              <a:rPr lang="en-US" sz="2600" dirty="0" smtClean="0"/>
              <a:t>Extent Professional Development Aligns With Elements of Effective Professional Development Composite</a:t>
            </a:r>
            <a:endParaRPr lang="en-US" sz="2600" dirty="0"/>
          </a:p>
        </p:txBody>
      </p:sp>
      <p:graphicFrame>
        <p:nvGraphicFramePr>
          <p:cNvPr id="4" name="Chart 3"/>
          <p:cNvGraphicFramePr/>
          <p:nvPr>
            <p:extLst>
              <p:ext uri="{D42A27DB-BD31-4B8C-83A1-F6EECF244321}">
                <p14:modId xmlns:p14="http://schemas.microsoft.com/office/powerpoint/2010/main" val="818732351"/>
              </p:ext>
            </p:extLst>
          </p:nvPr>
        </p:nvGraphicFramePr>
        <p:xfrm>
          <a:off x="342900" y="1752600"/>
          <a:ext cx="84582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6103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kumimoji="0" lang="en-US" sz="4400" b="0" i="0" u="none" strike="noStrike" kern="1200" cap="none" spc="0" normalizeH="0" baseline="0" noProof="0" dirty="0">
              <a:ln>
                <a:noFill/>
              </a:ln>
              <a:solidFill>
                <a:schemeClr val="tx1"/>
              </a:solidFill>
              <a:effectLst/>
              <a:uLnTx/>
              <a:uFillTx/>
              <a:latin typeface="Calibri"/>
            </a:endParaRPr>
          </a:p>
        </p:txBody>
      </p:sp>
      <p:sp>
        <p:nvSpPr>
          <p:cNvPr id="2" name="Title 1"/>
          <p:cNvSpPr>
            <a:spLocks noGrp="1"/>
          </p:cNvSpPr>
          <p:nvPr>
            <p:ph type="title"/>
          </p:nvPr>
        </p:nvSpPr>
        <p:spPr/>
        <p:txBody>
          <a:bodyPr>
            <a:normAutofit fontScale="90000"/>
          </a:bodyPr>
          <a:lstStyle/>
          <a:p>
            <a:r>
              <a:rPr lang="en-US" dirty="0"/>
              <a:t>Original Data for Slides </a:t>
            </a:r>
            <a:r>
              <a:rPr lang="en-US" dirty="0" smtClean="0"/>
              <a:t>22–27 </a:t>
            </a:r>
            <a:r>
              <a:rPr lang="en-US" dirty="0"/>
              <a:t/>
            </a:r>
            <a:br>
              <a:rPr lang="en-US" dirty="0"/>
            </a:br>
            <a:r>
              <a:rPr lang="en-US" dirty="0"/>
              <a:t>(not for presentation</a:t>
            </a:r>
            <a:r>
              <a:rPr lang="en-US" dirty="0" smtClean="0"/>
              <a:t>)</a:t>
            </a: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5050" y="1406525"/>
            <a:ext cx="7073900" cy="404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12813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088043951"/>
              </p:ext>
            </p:extLst>
          </p:nvPr>
        </p:nvGraphicFramePr>
        <p:xfrm>
          <a:off x="457200" y="1524000"/>
          <a:ext cx="8229600"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3" name="Title 2"/>
          <p:cNvSpPr>
            <a:spLocks noGrp="1"/>
          </p:cNvSpPr>
          <p:nvPr>
            <p:ph type="title"/>
          </p:nvPr>
        </p:nvSpPr>
        <p:spPr>
          <a:xfrm>
            <a:off x="1219200" y="350838"/>
            <a:ext cx="7543800" cy="868362"/>
          </a:xfrm>
        </p:spPr>
        <p:txBody>
          <a:bodyPr>
            <a:noAutofit/>
          </a:bodyPr>
          <a:lstStyle/>
          <a:p>
            <a:r>
              <a:rPr lang="en-US" sz="2400" dirty="0" smtClean="0"/>
              <a:t>Elementary Mathematics </a:t>
            </a:r>
            <a:r>
              <a:rPr lang="en-US" sz="2400" dirty="0"/>
              <a:t>Teachers Reporting </a:t>
            </a:r>
            <a:r>
              <a:rPr lang="en-US" sz="2400" dirty="0" smtClean="0"/>
              <a:t>PD in </a:t>
            </a:r>
            <a:r>
              <a:rPr lang="en-US" sz="2400" dirty="0"/>
              <a:t>the Last </a:t>
            </a:r>
            <a:r>
              <a:rPr lang="en-US" sz="2400" dirty="0" smtClean="0"/>
              <a:t>3 Years </a:t>
            </a:r>
            <a:r>
              <a:rPr lang="en-US" sz="2400" dirty="0"/>
              <a:t>Gave Heavy Emphasis on Various Areas</a:t>
            </a:r>
          </a:p>
        </p:txBody>
      </p:sp>
    </p:spTree>
    <p:extLst>
      <p:ext uri="{BB962C8B-B14F-4D97-AF65-F5344CB8AC3E}">
        <p14:creationId xmlns:p14="http://schemas.microsoft.com/office/powerpoint/2010/main" val="42247803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385068466"/>
              </p:ext>
            </p:extLst>
          </p:nvPr>
        </p:nvGraphicFramePr>
        <p:xfrm>
          <a:off x="152400" y="1524000"/>
          <a:ext cx="8839200"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3" name="Title 2"/>
          <p:cNvSpPr>
            <a:spLocks noGrp="1"/>
          </p:cNvSpPr>
          <p:nvPr>
            <p:ph type="title"/>
          </p:nvPr>
        </p:nvSpPr>
        <p:spPr>
          <a:xfrm>
            <a:off x="1219200" y="350838"/>
            <a:ext cx="7543800" cy="868362"/>
          </a:xfrm>
        </p:spPr>
        <p:txBody>
          <a:bodyPr>
            <a:noAutofit/>
          </a:bodyPr>
          <a:lstStyle/>
          <a:p>
            <a:r>
              <a:rPr lang="en-US" sz="2400" dirty="0" smtClean="0"/>
              <a:t>Elementary Mathematics </a:t>
            </a:r>
            <a:r>
              <a:rPr lang="en-US" sz="2400" dirty="0"/>
              <a:t>Teachers Reporting </a:t>
            </a:r>
            <a:r>
              <a:rPr lang="en-US" sz="2400" dirty="0" smtClean="0"/>
              <a:t>PD in </a:t>
            </a:r>
            <a:r>
              <a:rPr lang="en-US" sz="2400" dirty="0"/>
              <a:t>the Last </a:t>
            </a:r>
            <a:r>
              <a:rPr lang="en-US" sz="2400" dirty="0" smtClean="0"/>
              <a:t>3 Years </a:t>
            </a:r>
            <a:r>
              <a:rPr lang="en-US" sz="2400" dirty="0"/>
              <a:t>Gave Heavy Emphasis on Various Areas</a:t>
            </a:r>
          </a:p>
        </p:txBody>
      </p:sp>
    </p:spTree>
    <p:extLst>
      <p:ext uri="{BB962C8B-B14F-4D97-AF65-F5344CB8AC3E}">
        <p14:creationId xmlns:p14="http://schemas.microsoft.com/office/powerpoint/2010/main" val="2424742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927514991"/>
              </p:ext>
            </p:extLst>
          </p:nvPr>
        </p:nvGraphicFramePr>
        <p:xfrm>
          <a:off x="152400" y="1524000"/>
          <a:ext cx="8839200"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defRPr/>
            </a:pPr>
            <a:endParaRPr lang="en-US" dirty="0">
              <a:solidFill>
                <a:schemeClr val="tx1"/>
              </a:solidFill>
            </a:endParaRPr>
          </a:p>
        </p:txBody>
      </p:sp>
      <p:sp>
        <p:nvSpPr>
          <p:cNvPr id="3" name="Title 2"/>
          <p:cNvSpPr>
            <a:spLocks noGrp="1"/>
          </p:cNvSpPr>
          <p:nvPr>
            <p:ph type="title"/>
          </p:nvPr>
        </p:nvSpPr>
        <p:spPr>
          <a:xfrm>
            <a:off x="1219200" y="350838"/>
            <a:ext cx="7467600" cy="868362"/>
          </a:xfrm>
        </p:spPr>
        <p:txBody>
          <a:bodyPr>
            <a:noAutofit/>
          </a:bodyPr>
          <a:lstStyle/>
          <a:p>
            <a:r>
              <a:rPr lang="en-US" sz="2400" dirty="0"/>
              <a:t>Middle School Mathematics Teachers Reporting </a:t>
            </a:r>
            <a:r>
              <a:rPr lang="en-US" sz="2400" dirty="0" smtClean="0"/>
              <a:t>PD in </a:t>
            </a:r>
            <a:r>
              <a:rPr lang="en-US" sz="2400" dirty="0"/>
              <a:t>the Last </a:t>
            </a:r>
            <a:r>
              <a:rPr lang="en-US" sz="2400" dirty="0" smtClean="0"/>
              <a:t>3 Years </a:t>
            </a:r>
            <a:r>
              <a:rPr lang="en-US" sz="2400" dirty="0"/>
              <a:t>Gave Heavy Emphasis on Various Areas</a:t>
            </a:r>
          </a:p>
        </p:txBody>
      </p:sp>
    </p:spTree>
    <p:extLst>
      <p:ext uri="{BB962C8B-B14F-4D97-AF65-F5344CB8AC3E}">
        <p14:creationId xmlns:p14="http://schemas.microsoft.com/office/powerpoint/2010/main" val="9794371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910010487"/>
              </p:ext>
            </p:extLst>
          </p:nvPr>
        </p:nvGraphicFramePr>
        <p:xfrm>
          <a:off x="114300" y="1524000"/>
          <a:ext cx="8915400"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3" name="Title 2"/>
          <p:cNvSpPr>
            <a:spLocks noGrp="1"/>
          </p:cNvSpPr>
          <p:nvPr>
            <p:ph type="title"/>
          </p:nvPr>
        </p:nvSpPr>
        <p:spPr>
          <a:xfrm>
            <a:off x="1219200" y="350838"/>
            <a:ext cx="7467600" cy="868362"/>
          </a:xfrm>
        </p:spPr>
        <p:txBody>
          <a:bodyPr>
            <a:noAutofit/>
          </a:bodyPr>
          <a:lstStyle/>
          <a:p>
            <a:r>
              <a:rPr lang="en-US" sz="2400" dirty="0"/>
              <a:t>Middle School Mathematics Teachers Reporting </a:t>
            </a:r>
            <a:r>
              <a:rPr lang="en-US" sz="2400" dirty="0" smtClean="0"/>
              <a:t>PD in </a:t>
            </a:r>
            <a:r>
              <a:rPr lang="en-US" sz="2400" dirty="0"/>
              <a:t>the Last </a:t>
            </a:r>
            <a:r>
              <a:rPr lang="en-US" sz="2400" dirty="0" smtClean="0"/>
              <a:t>3 Years Gave </a:t>
            </a:r>
            <a:r>
              <a:rPr lang="en-US" sz="2400" dirty="0"/>
              <a:t>Heavy Emphasis on Various </a:t>
            </a:r>
            <a:r>
              <a:rPr lang="en-US" sz="2400" dirty="0" smtClean="0"/>
              <a:t>Areas</a:t>
            </a:r>
            <a:endParaRPr lang="en-US" sz="2400" dirty="0"/>
          </a:p>
        </p:txBody>
      </p:sp>
    </p:spTree>
    <p:extLst>
      <p:ext uri="{BB962C8B-B14F-4D97-AF65-F5344CB8AC3E}">
        <p14:creationId xmlns:p14="http://schemas.microsoft.com/office/powerpoint/2010/main" val="29608783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842083347"/>
              </p:ext>
            </p:extLst>
          </p:nvPr>
        </p:nvGraphicFramePr>
        <p:xfrm>
          <a:off x="152400" y="1524000"/>
          <a:ext cx="8839200"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1219200" y="350838"/>
            <a:ext cx="7467600" cy="868362"/>
          </a:xfrm>
        </p:spPr>
        <p:txBody>
          <a:bodyPr>
            <a:noAutofit/>
          </a:bodyPr>
          <a:lstStyle/>
          <a:p>
            <a:r>
              <a:rPr lang="en-US" sz="2400" dirty="0" smtClean="0"/>
              <a:t>High School </a:t>
            </a:r>
            <a:r>
              <a:rPr lang="en-US" sz="2400" dirty="0"/>
              <a:t>Mathematics Teachers Reporting </a:t>
            </a:r>
            <a:r>
              <a:rPr lang="en-US" sz="2400" dirty="0" smtClean="0"/>
              <a:t>PD in </a:t>
            </a:r>
            <a:r>
              <a:rPr lang="en-US" sz="2400" dirty="0"/>
              <a:t>the Last </a:t>
            </a:r>
            <a:r>
              <a:rPr lang="en-US" sz="2400" dirty="0" smtClean="0"/>
              <a:t>3 Years </a:t>
            </a:r>
            <a:r>
              <a:rPr lang="en-US" sz="2400" dirty="0"/>
              <a:t>Gave Heavy Emphasis on Various Areas</a:t>
            </a:r>
          </a:p>
        </p:txBody>
      </p:sp>
    </p:spTree>
    <p:extLst>
      <p:ext uri="{BB962C8B-B14F-4D97-AF65-F5344CB8AC3E}">
        <p14:creationId xmlns:p14="http://schemas.microsoft.com/office/powerpoint/2010/main" val="41630333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679460438"/>
              </p:ext>
            </p:extLst>
          </p:nvPr>
        </p:nvGraphicFramePr>
        <p:xfrm>
          <a:off x="152400" y="1524000"/>
          <a:ext cx="8839200"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1219200" y="350838"/>
            <a:ext cx="7467600" cy="868362"/>
          </a:xfrm>
        </p:spPr>
        <p:txBody>
          <a:bodyPr>
            <a:noAutofit/>
          </a:bodyPr>
          <a:lstStyle/>
          <a:p>
            <a:r>
              <a:rPr lang="en-US" sz="2400" dirty="0"/>
              <a:t>High School Mathematics Teachers Reporting </a:t>
            </a:r>
            <a:r>
              <a:rPr lang="en-US" sz="2400" dirty="0" smtClean="0"/>
              <a:t>PD in </a:t>
            </a:r>
            <a:r>
              <a:rPr lang="en-US" sz="2400" dirty="0"/>
              <a:t>the Last </a:t>
            </a:r>
            <a:r>
              <a:rPr lang="en-US" sz="2400" dirty="0" smtClean="0"/>
              <a:t>3 Years </a:t>
            </a:r>
            <a:r>
              <a:rPr lang="en-US" sz="2400" dirty="0"/>
              <a:t>Gave Heavy Emphasis on Various Areas</a:t>
            </a:r>
          </a:p>
        </p:txBody>
      </p:sp>
    </p:spTree>
    <p:extLst>
      <p:ext uri="{BB962C8B-B14F-4D97-AF65-F5344CB8AC3E}">
        <p14:creationId xmlns:p14="http://schemas.microsoft.com/office/powerpoint/2010/main" val="11693081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Original Data for Slide </a:t>
            </a:r>
            <a:r>
              <a:rPr lang="en-US" dirty="0" smtClean="0"/>
              <a:t>29</a:t>
            </a:r>
            <a:r>
              <a:rPr lang="en-US" dirty="0" smtClean="0"/>
              <a:t/>
            </a:r>
            <a:br>
              <a:rPr lang="en-US" dirty="0" smtClean="0"/>
            </a:br>
            <a:r>
              <a:rPr lang="en-US" dirty="0" smtClean="0"/>
              <a:t>(not for presentation)</a:t>
            </a:r>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475" y="2533650"/>
            <a:ext cx="7131050"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71475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50838"/>
            <a:ext cx="7467600" cy="868362"/>
          </a:xfrm>
        </p:spPr>
        <p:txBody>
          <a:bodyPr>
            <a:noAutofit/>
          </a:bodyPr>
          <a:lstStyle/>
          <a:p>
            <a:r>
              <a:rPr lang="en-US" sz="2800" dirty="0" smtClean="0"/>
              <a:t>Extent Professional Development Supports Student-Centered Instruction Composite</a:t>
            </a:r>
            <a:endParaRPr lang="en-US" sz="2800" dirty="0"/>
          </a:p>
        </p:txBody>
      </p:sp>
      <p:graphicFrame>
        <p:nvGraphicFramePr>
          <p:cNvPr id="4" name="Chart 3"/>
          <p:cNvGraphicFramePr/>
          <p:nvPr>
            <p:extLst>
              <p:ext uri="{D42A27DB-BD31-4B8C-83A1-F6EECF244321}">
                <p14:modId xmlns:p14="http://schemas.microsoft.com/office/powerpoint/2010/main" val="3700929853"/>
              </p:ext>
            </p:extLst>
          </p:nvPr>
        </p:nvGraphicFramePr>
        <p:xfrm>
          <a:off x="381000" y="1752600"/>
          <a:ext cx="83820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52266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Calibri"/>
            </a:endParaRPr>
          </a:p>
        </p:txBody>
      </p:sp>
      <p:sp>
        <p:nvSpPr>
          <p:cNvPr id="2" name="Title 1"/>
          <p:cNvSpPr>
            <a:spLocks noGrp="1"/>
          </p:cNvSpPr>
          <p:nvPr>
            <p:ph type="title"/>
          </p:nvPr>
        </p:nvSpPr>
        <p:spPr/>
        <p:txBody>
          <a:bodyPr>
            <a:normAutofit fontScale="90000"/>
          </a:bodyPr>
          <a:lstStyle/>
          <a:p>
            <a:r>
              <a:rPr lang="en-US" dirty="0"/>
              <a:t>Original Data for Slide </a:t>
            </a:r>
            <a:r>
              <a:rPr lang="en-US" dirty="0" smtClean="0"/>
              <a:t>4</a:t>
            </a:r>
            <a:r>
              <a:rPr lang="en-US" dirty="0"/>
              <a:t/>
            </a:r>
            <a:br>
              <a:rPr lang="en-US" dirty="0"/>
            </a:br>
            <a:r>
              <a:rPr lang="en-US" dirty="0"/>
              <a:t>(not for presentation</a:t>
            </a:r>
            <a:r>
              <a:rPr lang="en-US" dirty="0" smtClean="0"/>
              <a:t>)</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206625"/>
            <a:ext cx="7162800" cy="244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24335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Original Data for Slide </a:t>
            </a:r>
            <a:r>
              <a:rPr lang="en-US" dirty="0" smtClean="0"/>
              <a:t>31</a:t>
            </a:r>
            <a:r>
              <a:rPr lang="en-US" dirty="0" smtClean="0"/>
              <a:t/>
            </a:r>
            <a:br>
              <a:rPr lang="en-US" dirty="0" smtClean="0"/>
            </a:br>
            <a:r>
              <a:rPr lang="en-US" dirty="0" smtClean="0"/>
              <a:t>(not for presentation)</a:t>
            </a:r>
            <a:endParaRPr lang="en-US" dirty="0"/>
          </a:p>
        </p:txBody>
      </p:sp>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629" b="1658"/>
          <a:stretch/>
        </p:blipFill>
        <p:spPr bwMode="auto">
          <a:xfrm>
            <a:off x="1597631" y="1260231"/>
            <a:ext cx="5948739" cy="4695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30355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7467600" cy="868362"/>
          </a:xfrm>
        </p:spPr>
        <p:txBody>
          <a:bodyPr>
            <a:noAutofit/>
          </a:bodyPr>
          <a:lstStyle/>
          <a:p>
            <a:r>
              <a:rPr lang="en-US" sz="2800" dirty="0" smtClean="0"/>
              <a:t>Extent Professional Development Supports Student-Centered Instruction Composite</a:t>
            </a:r>
            <a:endParaRPr lang="en-US" sz="2800" dirty="0"/>
          </a:p>
        </p:txBody>
      </p:sp>
      <p:graphicFrame>
        <p:nvGraphicFramePr>
          <p:cNvPr id="4" name="Chart 3"/>
          <p:cNvGraphicFramePr/>
          <p:nvPr>
            <p:extLst>
              <p:ext uri="{D42A27DB-BD31-4B8C-83A1-F6EECF244321}">
                <p14:modId xmlns:p14="http://schemas.microsoft.com/office/powerpoint/2010/main" val="2495611124"/>
              </p:ext>
            </p:extLst>
          </p:nvPr>
        </p:nvGraphicFramePr>
        <p:xfrm>
          <a:off x="533400" y="1752600"/>
          <a:ext cx="8077200" cy="4191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249505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19100" y="2743200"/>
            <a:ext cx="83058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58C5C9"/>
                </a:solidFill>
                <a:effectLst/>
                <a:uLnTx/>
                <a:uFillTx/>
                <a:latin typeface="Arial Black" panose="020B0A04020102020204" pitchFamily="34" charset="0"/>
              </a:rPr>
              <a:t>Professional Development Offerings</a:t>
            </a:r>
            <a:r>
              <a:rPr kumimoji="0" lang="en-US" sz="3200" b="0" i="0" u="none" strike="noStrike" kern="1200" cap="none" spc="0" normalizeH="0" noProof="0" dirty="0" smtClean="0">
                <a:ln>
                  <a:noFill/>
                </a:ln>
                <a:solidFill>
                  <a:srgbClr val="58C5C9"/>
                </a:solidFill>
                <a:effectLst/>
                <a:uLnTx/>
                <a:uFillTx/>
                <a:latin typeface="Arial Black" panose="020B0A04020102020204" pitchFamily="34" charset="0"/>
              </a:rPr>
              <a:t> at the School Level</a:t>
            </a:r>
            <a:endParaRPr kumimoji="0" lang="en-US" sz="3200" b="0" i="0" u="none" strike="noStrike" kern="1200" cap="none" spc="0" normalizeH="0" baseline="0" noProof="0" dirty="0">
              <a:ln>
                <a:noFill/>
              </a:ln>
              <a:solidFill>
                <a:srgbClr val="58C5C9"/>
              </a:solidFill>
              <a:effectLst/>
              <a:uLnTx/>
              <a:uFillTx/>
              <a:latin typeface="Arial Black" panose="020B0A04020102020204" pitchFamily="34" charset="0"/>
            </a:endParaRPr>
          </a:p>
        </p:txBody>
      </p:sp>
    </p:spTree>
    <p:extLst>
      <p:ext uri="{BB962C8B-B14F-4D97-AF65-F5344CB8AC3E}">
        <p14:creationId xmlns:p14="http://schemas.microsoft.com/office/powerpoint/2010/main" val="11382877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Calibri"/>
            </a:endParaRPr>
          </a:p>
        </p:txBody>
      </p:sp>
      <p:sp>
        <p:nvSpPr>
          <p:cNvPr id="2" name="Title 1"/>
          <p:cNvSpPr>
            <a:spLocks noGrp="1"/>
          </p:cNvSpPr>
          <p:nvPr>
            <p:ph type="title"/>
          </p:nvPr>
        </p:nvSpPr>
        <p:spPr/>
        <p:txBody>
          <a:bodyPr>
            <a:normAutofit fontScale="90000"/>
          </a:bodyPr>
          <a:lstStyle/>
          <a:p>
            <a:r>
              <a:rPr lang="en-US" dirty="0"/>
              <a:t>Original Data for Slide </a:t>
            </a:r>
            <a:r>
              <a:rPr lang="en-US" dirty="0" smtClean="0"/>
              <a:t>34 </a:t>
            </a:r>
            <a:r>
              <a:rPr lang="en-US" dirty="0"/>
              <a:t/>
            </a:r>
            <a:br>
              <a:rPr lang="en-US" dirty="0"/>
            </a:br>
            <a:r>
              <a:rPr lang="en-US" dirty="0"/>
              <a:t>(not for presentation)</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850" y="2511425"/>
            <a:ext cx="7226300" cy="183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56493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773474340"/>
              </p:ext>
            </p:extLst>
          </p:nvPr>
        </p:nvGraphicFramePr>
        <p:xfrm>
          <a:off x="457200" y="1524000"/>
          <a:ext cx="8229600"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3" name="Title 2"/>
          <p:cNvSpPr>
            <a:spLocks noGrp="1"/>
          </p:cNvSpPr>
          <p:nvPr>
            <p:ph type="title"/>
          </p:nvPr>
        </p:nvSpPr>
        <p:spPr>
          <a:xfrm>
            <a:off x="1219200" y="350838"/>
            <a:ext cx="7543800" cy="868362"/>
          </a:xfrm>
        </p:spPr>
        <p:txBody>
          <a:bodyPr>
            <a:noAutofit/>
          </a:bodyPr>
          <a:lstStyle/>
          <a:p>
            <a:r>
              <a:rPr lang="en-US" sz="3000" dirty="0" smtClean="0"/>
              <a:t>Mathematics PD Workshops Offered Locally in the Last 3 Years</a:t>
            </a:r>
            <a:endParaRPr lang="en-US" sz="3000" dirty="0"/>
          </a:p>
        </p:txBody>
      </p:sp>
    </p:spTree>
    <p:extLst>
      <p:ext uri="{BB962C8B-B14F-4D97-AF65-F5344CB8AC3E}">
        <p14:creationId xmlns:p14="http://schemas.microsoft.com/office/powerpoint/2010/main" val="4762601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kumimoji="0" lang="en-US" sz="4400" b="0" i="0" u="none" strike="noStrike" kern="1200" cap="none" spc="0" normalizeH="0" baseline="0" noProof="0" dirty="0">
              <a:ln>
                <a:noFill/>
              </a:ln>
              <a:solidFill>
                <a:schemeClr val="tx1"/>
              </a:solidFill>
              <a:effectLst/>
              <a:uLnTx/>
              <a:uFillTx/>
              <a:latin typeface="Calibri"/>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450" y="1388330"/>
            <a:ext cx="7277100" cy="456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a:t>Original Data for Slides </a:t>
            </a:r>
            <a:r>
              <a:rPr lang="en-US" dirty="0" smtClean="0"/>
              <a:t>36–38  </a:t>
            </a:r>
            <a:r>
              <a:rPr lang="en-US" dirty="0"/>
              <a:t/>
            </a:r>
            <a:br>
              <a:rPr lang="en-US" dirty="0"/>
            </a:br>
            <a:r>
              <a:rPr lang="en-US" dirty="0"/>
              <a:t>(not for presentation</a:t>
            </a:r>
            <a:r>
              <a:rPr lang="en-US" dirty="0" smtClean="0"/>
              <a:t>)</a:t>
            </a:r>
            <a:endParaRPr lang="en-US" dirty="0"/>
          </a:p>
        </p:txBody>
      </p:sp>
    </p:spTree>
    <p:extLst>
      <p:ext uri="{BB962C8B-B14F-4D97-AF65-F5344CB8AC3E}">
        <p14:creationId xmlns:p14="http://schemas.microsoft.com/office/powerpoint/2010/main" val="9627549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059119764"/>
              </p:ext>
            </p:extLst>
          </p:nvPr>
        </p:nvGraphicFramePr>
        <p:xfrm>
          <a:off x="266700" y="1524000"/>
          <a:ext cx="8610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defRPr/>
            </a:pPr>
            <a:endParaRPr lang="en-US" dirty="0">
              <a:solidFill>
                <a:schemeClr val="tx1"/>
              </a:solidFill>
            </a:endParaRPr>
          </a:p>
        </p:txBody>
      </p:sp>
      <p:sp>
        <p:nvSpPr>
          <p:cNvPr id="3" name="Title 2"/>
          <p:cNvSpPr>
            <a:spLocks noGrp="1"/>
          </p:cNvSpPr>
          <p:nvPr>
            <p:ph type="title"/>
          </p:nvPr>
        </p:nvSpPr>
        <p:spPr>
          <a:xfrm>
            <a:off x="1219200" y="350838"/>
            <a:ext cx="7467600" cy="868362"/>
          </a:xfrm>
        </p:spPr>
        <p:txBody>
          <a:bodyPr>
            <a:noAutofit/>
          </a:bodyPr>
          <a:lstStyle/>
          <a:p>
            <a:r>
              <a:rPr lang="en-US" sz="2800" dirty="0"/>
              <a:t>Locally Offered Mathematics </a:t>
            </a:r>
            <a:r>
              <a:rPr lang="en-US" sz="2800" dirty="0" smtClean="0"/>
              <a:t>PD Workshops </a:t>
            </a:r>
            <a:r>
              <a:rPr lang="en-US" sz="2800" dirty="0"/>
              <a:t>in </a:t>
            </a:r>
            <a:r>
              <a:rPr lang="en-US" sz="2800" dirty="0" smtClean="0"/>
              <a:t>the Last 3 Years </a:t>
            </a:r>
            <a:r>
              <a:rPr lang="en-US" sz="2800" dirty="0"/>
              <a:t>With a Substantial </a:t>
            </a:r>
            <a:r>
              <a:rPr lang="en-US" sz="2800" dirty="0" smtClean="0"/>
              <a:t>Focus in Various Areas</a:t>
            </a:r>
            <a:endParaRPr lang="en-US" sz="2800" dirty="0"/>
          </a:p>
        </p:txBody>
      </p:sp>
    </p:spTree>
    <p:extLst>
      <p:ext uri="{BB962C8B-B14F-4D97-AF65-F5344CB8AC3E}">
        <p14:creationId xmlns:p14="http://schemas.microsoft.com/office/powerpoint/2010/main" val="8543822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4323840"/>
              </p:ext>
            </p:extLst>
          </p:nvPr>
        </p:nvGraphicFramePr>
        <p:xfrm>
          <a:off x="57150" y="1524000"/>
          <a:ext cx="90297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defRPr/>
            </a:pPr>
            <a:endParaRPr lang="en-US" dirty="0">
              <a:solidFill>
                <a:schemeClr val="tx1"/>
              </a:solidFill>
            </a:endParaRPr>
          </a:p>
        </p:txBody>
      </p:sp>
      <p:sp>
        <p:nvSpPr>
          <p:cNvPr id="7" name="Title 2"/>
          <p:cNvSpPr txBox="1">
            <a:spLocks/>
          </p:cNvSpPr>
          <p:nvPr/>
        </p:nvSpPr>
        <p:spPr>
          <a:xfrm>
            <a:off x="1219200" y="350838"/>
            <a:ext cx="7467600" cy="86836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1" kern="1200">
                <a:solidFill>
                  <a:srgbClr val="58C5C9"/>
                </a:solidFill>
                <a:latin typeface="Arial Black" panose="020B0A04020102020204" pitchFamily="34" charset="0"/>
                <a:ea typeface="+mj-ea"/>
                <a:cs typeface="Arial" panose="020B0604020202020204" pitchFamily="34" charset="0"/>
              </a:defRPr>
            </a:lvl1pPr>
          </a:lstStyle>
          <a:p>
            <a:r>
              <a:rPr lang="en-US" sz="2800" smtClean="0"/>
              <a:t>Locally Offered Mathematics PD Workshops in the Last 3 Years With a Substantial Focus in Various Areas</a:t>
            </a:r>
            <a:endParaRPr lang="en-US" sz="2800" dirty="0"/>
          </a:p>
        </p:txBody>
      </p:sp>
    </p:spTree>
    <p:extLst>
      <p:ext uri="{BB962C8B-B14F-4D97-AF65-F5344CB8AC3E}">
        <p14:creationId xmlns:p14="http://schemas.microsoft.com/office/powerpoint/2010/main" val="20194922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434727753"/>
              </p:ext>
            </p:extLst>
          </p:nvPr>
        </p:nvGraphicFramePr>
        <p:xfrm>
          <a:off x="228600" y="1524000"/>
          <a:ext cx="86868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defRPr/>
            </a:pPr>
            <a:endParaRPr lang="en-US" dirty="0">
              <a:solidFill>
                <a:schemeClr val="tx1"/>
              </a:solidFill>
            </a:endParaRPr>
          </a:p>
        </p:txBody>
      </p:sp>
      <p:sp>
        <p:nvSpPr>
          <p:cNvPr id="6" name="Title 2"/>
          <p:cNvSpPr>
            <a:spLocks noGrp="1"/>
          </p:cNvSpPr>
          <p:nvPr>
            <p:ph type="title"/>
          </p:nvPr>
        </p:nvSpPr>
        <p:spPr>
          <a:xfrm>
            <a:off x="1219200" y="350838"/>
            <a:ext cx="7467600" cy="868362"/>
          </a:xfrm>
        </p:spPr>
        <p:txBody>
          <a:bodyPr>
            <a:noAutofit/>
          </a:bodyPr>
          <a:lstStyle/>
          <a:p>
            <a:r>
              <a:rPr lang="en-US" sz="2800" dirty="0"/>
              <a:t>Locally Offered Mathematics </a:t>
            </a:r>
            <a:r>
              <a:rPr lang="en-US" sz="2800" dirty="0" smtClean="0"/>
              <a:t>PD Workshops </a:t>
            </a:r>
            <a:r>
              <a:rPr lang="en-US" sz="2800" dirty="0"/>
              <a:t>in </a:t>
            </a:r>
            <a:r>
              <a:rPr lang="en-US" sz="2800" dirty="0" smtClean="0"/>
              <a:t>the Last 3 Years </a:t>
            </a:r>
            <a:r>
              <a:rPr lang="en-US" sz="2800" dirty="0"/>
              <a:t>With a Substantial </a:t>
            </a:r>
            <a:r>
              <a:rPr lang="en-US" sz="2800" dirty="0" smtClean="0"/>
              <a:t>Focus in Various Areas</a:t>
            </a:r>
            <a:endParaRPr lang="en-US" sz="2800" dirty="0"/>
          </a:p>
        </p:txBody>
      </p:sp>
    </p:spTree>
    <p:extLst>
      <p:ext uri="{BB962C8B-B14F-4D97-AF65-F5344CB8AC3E}">
        <p14:creationId xmlns:p14="http://schemas.microsoft.com/office/powerpoint/2010/main" val="37178940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Calibri"/>
            </a:endParaRPr>
          </a:p>
        </p:txBody>
      </p:sp>
      <p:sp>
        <p:nvSpPr>
          <p:cNvPr id="2" name="Title 1"/>
          <p:cNvSpPr>
            <a:spLocks noGrp="1"/>
          </p:cNvSpPr>
          <p:nvPr>
            <p:ph type="title"/>
          </p:nvPr>
        </p:nvSpPr>
        <p:spPr/>
        <p:txBody>
          <a:bodyPr>
            <a:normAutofit fontScale="90000"/>
          </a:bodyPr>
          <a:lstStyle/>
          <a:p>
            <a:r>
              <a:rPr lang="en-US" dirty="0"/>
              <a:t>Original Data for Slide </a:t>
            </a:r>
            <a:r>
              <a:rPr lang="en-US" dirty="0" smtClean="0"/>
              <a:t>40 </a:t>
            </a:r>
            <a:r>
              <a:rPr lang="en-US" dirty="0"/>
              <a:t/>
            </a:r>
            <a:br>
              <a:rPr lang="en-US" dirty="0"/>
            </a:br>
            <a:r>
              <a:rPr lang="en-US" dirty="0"/>
              <a:t>(not for presentation</a:t>
            </a:r>
            <a:r>
              <a:rPr lang="en-US" dirty="0" smtClean="0"/>
              <a:t>)</a:t>
            </a:r>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300" y="2524125"/>
            <a:ext cx="7137400"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5745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256482964"/>
              </p:ext>
            </p:extLst>
          </p:nvPr>
        </p:nvGraphicFramePr>
        <p:xfrm>
          <a:off x="1143000" y="1752600"/>
          <a:ext cx="68580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Calibri"/>
            </a:endParaRPr>
          </a:p>
        </p:txBody>
      </p:sp>
      <p:sp>
        <p:nvSpPr>
          <p:cNvPr id="3" name="Title 2"/>
          <p:cNvSpPr>
            <a:spLocks noGrp="1"/>
          </p:cNvSpPr>
          <p:nvPr>
            <p:ph type="title"/>
          </p:nvPr>
        </p:nvSpPr>
        <p:spPr/>
        <p:txBody>
          <a:bodyPr>
            <a:noAutofit/>
          </a:bodyPr>
          <a:lstStyle/>
          <a:p>
            <a:r>
              <a:rPr lang="en-US" sz="2700" dirty="0"/>
              <a:t>Mathematics Teachers Participating in Mathematics-Focused </a:t>
            </a:r>
            <a:r>
              <a:rPr lang="en-US" sz="2700" dirty="0" smtClean="0"/>
              <a:t>Professional Development in </a:t>
            </a:r>
            <a:r>
              <a:rPr lang="en-US" sz="2700" dirty="0"/>
              <a:t>the Last 3 </a:t>
            </a:r>
            <a:r>
              <a:rPr lang="en-US" sz="2700" dirty="0" smtClean="0"/>
              <a:t>Years</a:t>
            </a:r>
            <a:endParaRPr lang="en-US" sz="2700" dirty="0"/>
          </a:p>
        </p:txBody>
      </p:sp>
    </p:spTree>
    <p:extLst>
      <p:ext uri="{BB962C8B-B14F-4D97-AF65-F5344CB8AC3E}">
        <p14:creationId xmlns:p14="http://schemas.microsoft.com/office/powerpoint/2010/main" val="8390554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562691410"/>
              </p:ext>
            </p:extLst>
          </p:nvPr>
        </p:nvGraphicFramePr>
        <p:xfrm>
          <a:off x="381000" y="1524000"/>
          <a:ext cx="8382000"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1219200" y="350838"/>
            <a:ext cx="7467600" cy="868362"/>
          </a:xfrm>
        </p:spPr>
        <p:txBody>
          <a:bodyPr>
            <a:noAutofit/>
          </a:bodyPr>
          <a:lstStyle/>
          <a:p>
            <a:r>
              <a:rPr lang="en-US" sz="2800" dirty="0" smtClean="0"/>
              <a:t>Mathematics Teacher Study Groups Offered at Schools in the Last 3 Years</a:t>
            </a:r>
            <a:endParaRPr lang="en-US" sz="2800" dirty="0"/>
          </a:p>
        </p:txBody>
      </p:sp>
    </p:spTree>
    <p:extLst>
      <p:ext uri="{BB962C8B-B14F-4D97-AF65-F5344CB8AC3E}">
        <p14:creationId xmlns:p14="http://schemas.microsoft.com/office/powerpoint/2010/main" val="24207596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Calibri"/>
            </a:endParaRPr>
          </a:p>
        </p:txBody>
      </p:sp>
      <p:sp>
        <p:nvSpPr>
          <p:cNvPr id="2" name="Title 1"/>
          <p:cNvSpPr>
            <a:spLocks noGrp="1"/>
          </p:cNvSpPr>
          <p:nvPr>
            <p:ph type="title"/>
          </p:nvPr>
        </p:nvSpPr>
        <p:spPr/>
        <p:txBody>
          <a:bodyPr>
            <a:normAutofit fontScale="90000"/>
          </a:bodyPr>
          <a:lstStyle/>
          <a:p>
            <a:r>
              <a:rPr lang="en-US" dirty="0"/>
              <a:t>Original Data for Slide </a:t>
            </a:r>
            <a:r>
              <a:rPr lang="en-US" dirty="0" smtClean="0"/>
              <a:t>42–44</a:t>
            </a:r>
            <a:r>
              <a:rPr lang="en-US" dirty="0"/>
              <a:t/>
            </a:r>
            <a:br>
              <a:rPr lang="en-US" dirty="0"/>
            </a:br>
            <a:r>
              <a:rPr lang="en-US" dirty="0"/>
              <a:t>(not for presentation</a:t>
            </a:r>
            <a:r>
              <a:rPr lang="en-US" dirty="0" smtClean="0"/>
              <a:t>)</a:t>
            </a:r>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950" y="1403350"/>
            <a:ext cx="7150100" cy="405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30271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888743363"/>
              </p:ext>
            </p:extLst>
          </p:nvPr>
        </p:nvGraphicFramePr>
        <p:xfrm>
          <a:off x="457200" y="1524000"/>
          <a:ext cx="8229600"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3" name="Title 2"/>
          <p:cNvSpPr>
            <a:spLocks noGrp="1"/>
          </p:cNvSpPr>
          <p:nvPr>
            <p:ph type="title"/>
          </p:nvPr>
        </p:nvSpPr>
        <p:spPr/>
        <p:txBody>
          <a:bodyPr>
            <a:normAutofit fontScale="90000"/>
          </a:bodyPr>
          <a:lstStyle/>
          <a:p>
            <a:r>
              <a:rPr lang="en-US" dirty="0" smtClean="0"/>
              <a:t>Required Participation in Mathematics Teacher Study Groups</a:t>
            </a:r>
            <a:endParaRPr lang="en-US" dirty="0"/>
          </a:p>
        </p:txBody>
      </p:sp>
    </p:spTree>
    <p:extLst>
      <p:ext uri="{BB962C8B-B14F-4D97-AF65-F5344CB8AC3E}">
        <p14:creationId xmlns:p14="http://schemas.microsoft.com/office/powerpoint/2010/main" val="38812295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61328611"/>
              </p:ext>
            </p:extLst>
          </p:nvPr>
        </p:nvGraphicFramePr>
        <p:xfrm>
          <a:off x="457200" y="1524000"/>
          <a:ext cx="8229600"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3" name="Title 2"/>
          <p:cNvSpPr>
            <a:spLocks noGrp="1"/>
          </p:cNvSpPr>
          <p:nvPr>
            <p:ph type="title"/>
          </p:nvPr>
        </p:nvSpPr>
        <p:spPr/>
        <p:txBody>
          <a:bodyPr>
            <a:normAutofit fontScale="90000"/>
          </a:bodyPr>
          <a:lstStyle/>
          <a:p>
            <a:r>
              <a:rPr lang="en-US" dirty="0" smtClean="0"/>
              <a:t>Duration of Mathematics Teacher Study Groups</a:t>
            </a:r>
            <a:endParaRPr lang="en-US" dirty="0"/>
          </a:p>
        </p:txBody>
      </p:sp>
    </p:spTree>
    <p:extLst>
      <p:ext uri="{BB962C8B-B14F-4D97-AF65-F5344CB8AC3E}">
        <p14:creationId xmlns:p14="http://schemas.microsoft.com/office/powerpoint/2010/main" val="13221459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623832626"/>
              </p:ext>
            </p:extLst>
          </p:nvPr>
        </p:nvGraphicFramePr>
        <p:xfrm>
          <a:off x="457200" y="1524000"/>
          <a:ext cx="8229600"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3" name="Title 2"/>
          <p:cNvSpPr>
            <a:spLocks noGrp="1"/>
          </p:cNvSpPr>
          <p:nvPr>
            <p:ph type="title"/>
          </p:nvPr>
        </p:nvSpPr>
        <p:spPr/>
        <p:txBody>
          <a:bodyPr>
            <a:normAutofit fontScale="90000"/>
          </a:bodyPr>
          <a:lstStyle/>
          <a:p>
            <a:r>
              <a:rPr lang="en-US" dirty="0" smtClean="0"/>
              <a:t>Frequency of Mathematics Teacher Study Groups</a:t>
            </a:r>
            <a:endParaRPr lang="en-US" dirty="0"/>
          </a:p>
        </p:txBody>
      </p:sp>
    </p:spTree>
    <p:extLst>
      <p:ext uri="{BB962C8B-B14F-4D97-AF65-F5344CB8AC3E}">
        <p14:creationId xmlns:p14="http://schemas.microsoft.com/office/powerpoint/2010/main" val="41265856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Calibri"/>
            </a:endParaRPr>
          </a:p>
        </p:txBody>
      </p:sp>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0350" y="2670175"/>
            <a:ext cx="6083300" cy="1363663"/>
          </a:xfrm>
          <a:prstGeom prst="rect">
            <a:avLst/>
          </a:prstGeom>
          <a:solidFill>
            <a:schemeClr val="bg1"/>
          </a:solidFill>
          <a:ln>
            <a:noFill/>
          </a:ln>
          <a:effectLst/>
        </p:spPr>
      </p:pic>
      <p:sp>
        <p:nvSpPr>
          <p:cNvPr id="2" name="Title 1"/>
          <p:cNvSpPr>
            <a:spLocks noGrp="1"/>
          </p:cNvSpPr>
          <p:nvPr>
            <p:ph type="title"/>
          </p:nvPr>
        </p:nvSpPr>
        <p:spPr/>
        <p:txBody>
          <a:bodyPr>
            <a:normAutofit fontScale="90000"/>
          </a:bodyPr>
          <a:lstStyle/>
          <a:p>
            <a:r>
              <a:rPr lang="en-US" dirty="0"/>
              <a:t>Original Data for Slide </a:t>
            </a:r>
            <a:r>
              <a:rPr lang="en-US" dirty="0" smtClean="0"/>
              <a:t>46 </a:t>
            </a:r>
            <a:r>
              <a:rPr lang="en-US" dirty="0"/>
              <a:t/>
            </a:r>
            <a:br>
              <a:rPr lang="en-US" dirty="0"/>
            </a:br>
            <a:r>
              <a:rPr lang="en-US" dirty="0"/>
              <a:t>(not for presentation</a:t>
            </a:r>
            <a:r>
              <a:rPr lang="en-US" dirty="0" smtClean="0"/>
              <a:t>)</a:t>
            </a:r>
            <a:endParaRPr lang="en-US" dirty="0"/>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2025" y="2187575"/>
            <a:ext cx="7219950" cy="248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35101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682785961"/>
              </p:ext>
            </p:extLst>
          </p:nvPr>
        </p:nvGraphicFramePr>
        <p:xfrm>
          <a:off x="457200" y="1524000"/>
          <a:ext cx="8229600"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1219200" y="350838"/>
            <a:ext cx="7467600" cy="868362"/>
          </a:xfrm>
        </p:spPr>
        <p:txBody>
          <a:bodyPr>
            <a:normAutofit fontScale="90000"/>
          </a:bodyPr>
          <a:lstStyle/>
          <a:p>
            <a:r>
              <a:rPr lang="en-US" dirty="0"/>
              <a:t>Origin of Designated Leaders of Mathematics Teacher Study </a:t>
            </a:r>
            <a:r>
              <a:rPr lang="en-US" dirty="0" smtClean="0"/>
              <a:t>Groups</a:t>
            </a:r>
            <a:endParaRPr lang="en-US" dirty="0"/>
          </a:p>
        </p:txBody>
      </p:sp>
    </p:spTree>
    <p:extLst>
      <p:ext uri="{BB962C8B-B14F-4D97-AF65-F5344CB8AC3E}">
        <p14:creationId xmlns:p14="http://schemas.microsoft.com/office/powerpoint/2010/main" val="36179092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Calibri"/>
            </a:endParaRPr>
          </a:p>
        </p:txBody>
      </p:sp>
      <p:sp>
        <p:nvSpPr>
          <p:cNvPr id="2" name="Title 1"/>
          <p:cNvSpPr>
            <a:spLocks noGrp="1"/>
          </p:cNvSpPr>
          <p:nvPr>
            <p:ph type="title"/>
          </p:nvPr>
        </p:nvSpPr>
        <p:spPr/>
        <p:txBody>
          <a:bodyPr>
            <a:normAutofit fontScale="90000"/>
          </a:bodyPr>
          <a:lstStyle/>
          <a:p>
            <a:r>
              <a:rPr lang="en-US" dirty="0"/>
              <a:t>Original Data for Slide </a:t>
            </a:r>
            <a:r>
              <a:rPr lang="en-US" dirty="0" smtClean="0"/>
              <a:t>48 </a:t>
            </a:r>
            <a:r>
              <a:rPr lang="en-US" dirty="0"/>
              <a:t/>
            </a:r>
            <a:br>
              <a:rPr lang="en-US" dirty="0"/>
            </a:br>
            <a:r>
              <a:rPr lang="en-US" dirty="0"/>
              <a:t>(not for presentation</a:t>
            </a:r>
            <a:r>
              <a:rPr lang="en-US" dirty="0" smtClean="0"/>
              <a:t>)</a:t>
            </a:r>
            <a:endParaRPr lang="en-US"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375" y="1800225"/>
            <a:ext cx="7207250" cy="325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62965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456335208"/>
              </p:ext>
            </p:extLst>
          </p:nvPr>
        </p:nvGraphicFramePr>
        <p:xfrm>
          <a:off x="228600" y="1524000"/>
          <a:ext cx="86868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3" name="Title 2"/>
          <p:cNvSpPr>
            <a:spLocks noGrp="1"/>
          </p:cNvSpPr>
          <p:nvPr>
            <p:ph type="title"/>
          </p:nvPr>
        </p:nvSpPr>
        <p:spPr/>
        <p:txBody>
          <a:bodyPr>
            <a:normAutofit fontScale="90000"/>
          </a:bodyPr>
          <a:lstStyle/>
          <a:p>
            <a:r>
              <a:rPr lang="en-US" dirty="0"/>
              <a:t>Composition of Mathematics Teacher Study </a:t>
            </a:r>
            <a:r>
              <a:rPr lang="en-US" dirty="0" smtClean="0"/>
              <a:t>Groups</a:t>
            </a:r>
            <a:endParaRPr lang="en-US" dirty="0"/>
          </a:p>
        </p:txBody>
      </p:sp>
    </p:spTree>
    <p:extLst>
      <p:ext uri="{BB962C8B-B14F-4D97-AF65-F5344CB8AC3E}">
        <p14:creationId xmlns:p14="http://schemas.microsoft.com/office/powerpoint/2010/main" val="26041073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0350" y="2605088"/>
            <a:ext cx="6083300" cy="1493837"/>
          </a:xfrm>
          <a:prstGeom prst="rect">
            <a:avLst/>
          </a:prstGeom>
          <a:solidFill>
            <a:schemeClr val="bg1"/>
          </a:solidFill>
          <a:ln>
            <a:noFill/>
          </a:ln>
          <a:effectLst/>
        </p:spPr>
      </p:pic>
      <p:pic>
        <p:nvPicPr>
          <p:cNvPr id="174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2350" y="2139950"/>
            <a:ext cx="7099300" cy="257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Original Data for Slide </a:t>
            </a:r>
            <a:r>
              <a:rPr lang="en-US" dirty="0" smtClean="0"/>
              <a:t>50 </a:t>
            </a:r>
            <a:r>
              <a:rPr lang="en-US" dirty="0" smtClean="0"/>
              <a:t/>
            </a:r>
            <a:br>
              <a:rPr lang="en-US" dirty="0" smtClean="0"/>
            </a:br>
            <a:r>
              <a:rPr lang="en-US" dirty="0" smtClean="0"/>
              <a:t>(not for presentation)</a:t>
            </a:r>
            <a:endParaRPr lang="en-US" dirty="0"/>
          </a:p>
        </p:txBody>
      </p:sp>
    </p:spTree>
    <p:extLst>
      <p:ext uri="{BB962C8B-B14F-4D97-AF65-F5344CB8AC3E}">
        <p14:creationId xmlns:p14="http://schemas.microsoft.com/office/powerpoint/2010/main" val="18024030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Calibri"/>
            </a:endParaRPr>
          </a:p>
        </p:txBody>
      </p:sp>
      <p:sp>
        <p:nvSpPr>
          <p:cNvPr id="2" name="Title 1"/>
          <p:cNvSpPr>
            <a:spLocks noGrp="1"/>
          </p:cNvSpPr>
          <p:nvPr>
            <p:ph type="title"/>
          </p:nvPr>
        </p:nvSpPr>
        <p:spPr/>
        <p:txBody>
          <a:bodyPr>
            <a:noAutofit/>
          </a:bodyPr>
          <a:lstStyle/>
          <a:p>
            <a:r>
              <a:rPr lang="en-US" sz="2900" dirty="0"/>
              <a:t>Original Data for Slide </a:t>
            </a:r>
            <a:r>
              <a:rPr lang="en-US" sz="2900" dirty="0" smtClean="0"/>
              <a:t>6 </a:t>
            </a:r>
            <a:r>
              <a:rPr lang="en-US" sz="2900" dirty="0"/>
              <a:t/>
            </a:r>
            <a:br>
              <a:rPr lang="en-US" sz="2900" dirty="0"/>
            </a:br>
            <a:r>
              <a:rPr lang="en-US" sz="2900" dirty="0"/>
              <a:t>(not for presentation</a:t>
            </a:r>
            <a:r>
              <a:rPr lang="en-US" sz="2900" dirty="0" smtClean="0"/>
              <a:t>)</a:t>
            </a:r>
            <a:endParaRPr lang="en-US" sz="29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200" y="2076450"/>
            <a:ext cx="7213600"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56219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normAutofit fontScale="90000"/>
          </a:bodyPr>
          <a:lstStyle/>
          <a:p>
            <a:r>
              <a:rPr lang="en-US" dirty="0"/>
              <a:t>Description of Activities in Typical Mathematics Teacher Study </a:t>
            </a:r>
            <a:r>
              <a:rPr lang="en-US" dirty="0" smtClean="0"/>
              <a:t>Groups</a:t>
            </a:r>
            <a:endParaRPr lang="en-US" dirty="0"/>
          </a:p>
        </p:txBody>
      </p:sp>
      <p:graphicFrame>
        <p:nvGraphicFramePr>
          <p:cNvPr id="5" name="Chart 4"/>
          <p:cNvGraphicFramePr/>
          <p:nvPr>
            <p:extLst>
              <p:ext uri="{D42A27DB-BD31-4B8C-83A1-F6EECF244321}">
                <p14:modId xmlns:p14="http://schemas.microsoft.com/office/powerpoint/2010/main" val="523370099"/>
              </p:ext>
            </p:extLst>
          </p:nvPr>
        </p:nvGraphicFramePr>
        <p:xfrm>
          <a:off x="152400" y="1524000"/>
          <a:ext cx="8839200"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741911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Original Data for Slides </a:t>
            </a:r>
            <a:r>
              <a:rPr lang="en-US" dirty="0" smtClean="0"/>
              <a:t>52–54</a:t>
            </a:r>
            <a:r>
              <a:rPr lang="en-US" dirty="0" smtClean="0"/>
              <a:t/>
            </a:r>
            <a:br>
              <a:rPr lang="en-US" dirty="0" smtClean="0"/>
            </a:br>
            <a:r>
              <a:rPr lang="en-US" dirty="0" smtClean="0"/>
              <a:t>(not for presentation)</a:t>
            </a:r>
            <a:endParaRPr lang="en-US"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295400"/>
            <a:ext cx="6911975" cy="4562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00140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Emphases of Typical Mathematics Teacher Study Groups</a:t>
            </a:r>
            <a:endParaRPr lang="en-US" sz="2800" dirty="0"/>
          </a:p>
        </p:txBody>
      </p:sp>
      <p:graphicFrame>
        <p:nvGraphicFramePr>
          <p:cNvPr id="4" name="Chart 3"/>
          <p:cNvGraphicFramePr/>
          <p:nvPr>
            <p:extLst>
              <p:ext uri="{D42A27DB-BD31-4B8C-83A1-F6EECF244321}">
                <p14:modId xmlns:p14="http://schemas.microsoft.com/office/powerpoint/2010/main" val="655368035"/>
              </p:ext>
            </p:extLst>
          </p:nvPr>
        </p:nvGraphicFramePr>
        <p:xfrm>
          <a:off x="266700" y="1524000"/>
          <a:ext cx="8610600" cy="4297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083510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Emphases of Typical Mathematics Teacher Study Groups</a:t>
            </a:r>
            <a:endParaRPr lang="en-US" sz="2800" dirty="0"/>
          </a:p>
        </p:txBody>
      </p:sp>
      <p:graphicFrame>
        <p:nvGraphicFramePr>
          <p:cNvPr id="4" name="Chart 3"/>
          <p:cNvGraphicFramePr/>
          <p:nvPr>
            <p:extLst>
              <p:ext uri="{D42A27DB-BD31-4B8C-83A1-F6EECF244321}">
                <p14:modId xmlns:p14="http://schemas.microsoft.com/office/powerpoint/2010/main" val="3509425556"/>
              </p:ext>
            </p:extLst>
          </p:nvPr>
        </p:nvGraphicFramePr>
        <p:xfrm>
          <a:off x="457200" y="1524000"/>
          <a:ext cx="8229600" cy="4297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901078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Emphases of Typical Mathematics Teacher Study Groups</a:t>
            </a:r>
            <a:endParaRPr lang="en-US" sz="2800" dirty="0"/>
          </a:p>
        </p:txBody>
      </p:sp>
      <p:graphicFrame>
        <p:nvGraphicFramePr>
          <p:cNvPr id="4" name="Chart 3"/>
          <p:cNvGraphicFramePr/>
          <p:nvPr>
            <p:extLst>
              <p:ext uri="{D42A27DB-BD31-4B8C-83A1-F6EECF244321}">
                <p14:modId xmlns:p14="http://schemas.microsoft.com/office/powerpoint/2010/main" val="298461806"/>
              </p:ext>
            </p:extLst>
          </p:nvPr>
        </p:nvGraphicFramePr>
        <p:xfrm>
          <a:off x="190500" y="1524000"/>
          <a:ext cx="8763000" cy="4297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954040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Calibri"/>
            </a:endParaRPr>
          </a:p>
        </p:txBody>
      </p:sp>
      <p:sp>
        <p:nvSpPr>
          <p:cNvPr id="2" name="Title 1"/>
          <p:cNvSpPr>
            <a:spLocks noGrp="1"/>
          </p:cNvSpPr>
          <p:nvPr>
            <p:ph type="title"/>
          </p:nvPr>
        </p:nvSpPr>
        <p:spPr/>
        <p:txBody>
          <a:bodyPr>
            <a:normAutofit fontScale="90000"/>
          </a:bodyPr>
          <a:lstStyle/>
          <a:p>
            <a:r>
              <a:rPr lang="en-US" dirty="0"/>
              <a:t>Original Data for </a:t>
            </a:r>
            <a:r>
              <a:rPr lang="en-US" dirty="0" smtClean="0"/>
              <a:t>Slides </a:t>
            </a:r>
            <a:r>
              <a:rPr lang="en-US" dirty="0" smtClean="0"/>
              <a:t>56–58</a:t>
            </a:r>
            <a:r>
              <a:rPr lang="en-US" dirty="0"/>
              <a:t/>
            </a:r>
            <a:br>
              <a:rPr lang="en-US" dirty="0"/>
            </a:br>
            <a:r>
              <a:rPr lang="en-US" dirty="0"/>
              <a:t>(not for presentation</a:t>
            </a:r>
            <a:r>
              <a:rPr lang="en-US" dirty="0" smtClean="0"/>
              <a:t>)</a:t>
            </a:r>
            <a:endParaRPr lang="en-US"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525" y="2187575"/>
            <a:ext cx="7092950" cy="248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428531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007544029"/>
              </p:ext>
            </p:extLst>
          </p:nvPr>
        </p:nvGraphicFramePr>
        <p:xfrm>
          <a:off x="228600" y="1524000"/>
          <a:ext cx="8686800"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3" name="Title 2"/>
          <p:cNvSpPr>
            <a:spLocks noGrp="1"/>
          </p:cNvSpPr>
          <p:nvPr>
            <p:ph type="title"/>
          </p:nvPr>
        </p:nvSpPr>
        <p:spPr/>
        <p:txBody>
          <a:bodyPr>
            <a:noAutofit/>
          </a:bodyPr>
          <a:lstStyle/>
          <a:p>
            <a:r>
              <a:rPr lang="en-US" sz="2800" dirty="0"/>
              <a:t>How </a:t>
            </a:r>
            <a:r>
              <a:rPr lang="en-US" sz="2800" dirty="0" smtClean="0"/>
              <a:t>Elementary Schools </a:t>
            </a:r>
            <a:r>
              <a:rPr lang="en-US" sz="2800" dirty="0"/>
              <a:t>Provide Time for Mathematics </a:t>
            </a:r>
            <a:r>
              <a:rPr lang="en-US" sz="2800" dirty="0" smtClean="0"/>
              <a:t>Professional Development</a:t>
            </a:r>
            <a:endParaRPr lang="en-US" sz="2800" dirty="0"/>
          </a:p>
        </p:txBody>
      </p:sp>
    </p:spTree>
    <p:extLst>
      <p:ext uri="{BB962C8B-B14F-4D97-AF65-F5344CB8AC3E}">
        <p14:creationId xmlns:p14="http://schemas.microsoft.com/office/powerpoint/2010/main" val="24271433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588426153"/>
              </p:ext>
            </p:extLst>
          </p:nvPr>
        </p:nvGraphicFramePr>
        <p:xfrm>
          <a:off x="190500" y="1524000"/>
          <a:ext cx="8763000"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3" name="Title 2"/>
          <p:cNvSpPr>
            <a:spLocks noGrp="1"/>
          </p:cNvSpPr>
          <p:nvPr>
            <p:ph type="title"/>
          </p:nvPr>
        </p:nvSpPr>
        <p:spPr>
          <a:xfrm>
            <a:off x="1219200" y="274638"/>
            <a:ext cx="7162800" cy="868362"/>
          </a:xfrm>
        </p:spPr>
        <p:txBody>
          <a:bodyPr>
            <a:noAutofit/>
          </a:bodyPr>
          <a:lstStyle/>
          <a:p>
            <a:r>
              <a:rPr lang="en-US" sz="2800" dirty="0"/>
              <a:t>How </a:t>
            </a:r>
            <a:r>
              <a:rPr lang="en-US" sz="2800" dirty="0" smtClean="0"/>
              <a:t>Middle Schools </a:t>
            </a:r>
            <a:r>
              <a:rPr lang="en-US" sz="2800" dirty="0"/>
              <a:t>Provide Time for Mathematics </a:t>
            </a:r>
            <a:r>
              <a:rPr lang="en-US" sz="2800" dirty="0" smtClean="0"/>
              <a:t>Professional Development</a:t>
            </a:r>
            <a:endParaRPr lang="en-US" sz="2800" dirty="0"/>
          </a:p>
        </p:txBody>
      </p:sp>
    </p:spTree>
    <p:extLst>
      <p:ext uri="{BB962C8B-B14F-4D97-AF65-F5344CB8AC3E}">
        <p14:creationId xmlns:p14="http://schemas.microsoft.com/office/powerpoint/2010/main" val="11827664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596303445"/>
              </p:ext>
            </p:extLst>
          </p:nvPr>
        </p:nvGraphicFramePr>
        <p:xfrm>
          <a:off x="228600" y="1524000"/>
          <a:ext cx="8686800"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3" name="Title 2"/>
          <p:cNvSpPr>
            <a:spLocks noGrp="1"/>
          </p:cNvSpPr>
          <p:nvPr>
            <p:ph type="title"/>
          </p:nvPr>
        </p:nvSpPr>
        <p:spPr>
          <a:xfrm>
            <a:off x="1219200" y="274638"/>
            <a:ext cx="7391400" cy="868362"/>
          </a:xfrm>
        </p:spPr>
        <p:txBody>
          <a:bodyPr>
            <a:noAutofit/>
          </a:bodyPr>
          <a:lstStyle/>
          <a:p>
            <a:r>
              <a:rPr lang="en-US" sz="2800" dirty="0"/>
              <a:t>How </a:t>
            </a:r>
            <a:r>
              <a:rPr lang="en-US" sz="2800" dirty="0" smtClean="0"/>
              <a:t>High Schools </a:t>
            </a:r>
            <a:r>
              <a:rPr lang="en-US" sz="2800" dirty="0"/>
              <a:t>Provide Time for Mathematics Professional Development</a:t>
            </a:r>
          </a:p>
        </p:txBody>
      </p:sp>
    </p:spTree>
    <p:extLst>
      <p:ext uri="{BB962C8B-B14F-4D97-AF65-F5344CB8AC3E}">
        <p14:creationId xmlns:p14="http://schemas.microsoft.com/office/powerpoint/2010/main" val="152062007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Calibri"/>
            </a:endParaRPr>
          </a:p>
        </p:txBody>
      </p:sp>
      <p:sp>
        <p:nvSpPr>
          <p:cNvPr id="2" name="Title 1"/>
          <p:cNvSpPr>
            <a:spLocks noGrp="1"/>
          </p:cNvSpPr>
          <p:nvPr>
            <p:ph type="title"/>
          </p:nvPr>
        </p:nvSpPr>
        <p:spPr/>
        <p:txBody>
          <a:bodyPr>
            <a:normAutofit fontScale="90000"/>
          </a:bodyPr>
          <a:lstStyle/>
          <a:p>
            <a:r>
              <a:rPr lang="en-US" dirty="0"/>
              <a:t>Original Data for Slide </a:t>
            </a:r>
            <a:r>
              <a:rPr lang="en-US" dirty="0" smtClean="0"/>
              <a:t>60</a:t>
            </a:r>
            <a:r>
              <a:rPr lang="en-US" dirty="0"/>
              <a:t/>
            </a:r>
            <a:br>
              <a:rPr lang="en-US" dirty="0"/>
            </a:br>
            <a:r>
              <a:rPr lang="en-US" dirty="0"/>
              <a:t>(not for presentation</a:t>
            </a:r>
            <a:r>
              <a:rPr lang="en-US" dirty="0" smtClean="0"/>
              <a:t>)</a:t>
            </a:r>
            <a:endParaRPr lang="en-US" dirty="0"/>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250" y="2565400"/>
            <a:ext cx="7175500" cy="172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68029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graphicFrame>
        <p:nvGraphicFramePr>
          <p:cNvPr id="6" name="Chart 5"/>
          <p:cNvGraphicFramePr/>
          <p:nvPr>
            <p:extLst>
              <p:ext uri="{D42A27DB-BD31-4B8C-83A1-F6EECF244321}">
                <p14:modId xmlns:p14="http://schemas.microsoft.com/office/powerpoint/2010/main" val="3024460531"/>
              </p:ext>
            </p:extLst>
          </p:nvPr>
        </p:nvGraphicFramePr>
        <p:xfrm>
          <a:off x="266700" y="1600200"/>
          <a:ext cx="86106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Autofit/>
          </a:bodyPr>
          <a:lstStyle/>
          <a:p>
            <a:r>
              <a:rPr lang="en-US" sz="2700" dirty="0"/>
              <a:t>Mathematics Teachers’ Time Spent on Mathematics-Focused </a:t>
            </a:r>
            <a:r>
              <a:rPr lang="en-US" sz="2700" dirty="0" smtClean="0"/>
              <a:t>Professional Development </a:t>
            </a:r>
            <a:r>
              <a:rPr lang="en-US" sz="2700" dirty="0"/>
              <a:t>in Last 3 Y</a:t>
            </a:r>
            <a:r>
              <a:rPr lang="en-US" sz="2700" dirty="0" smtClean="0"/>
              <a:t>ears</a:t>
            </a:r>
            <a:endParaRPr lang="en-US" sz="2700" dirty="0"/>
          </a:p>
        </p:txBody>
      </p:sp>
    </p:spTree>
    <p:extLst>
      <p:ext uri="{BB962C8B-B14F-4D97-AF65-F5344CB8AC3E}">
        <p14:creationId xmlns:p14="http://schemas.microsoft.com/office/powerpoint/2010/main" val="19640517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879739662"/>
              </p:ext>
            </p:extLst>
          </p:nvPr>
        </p:nvGraphicFramePr>
        <p:xfrm>
          <a:off x="457200" y="1524000"/>
          <a:ext cx="8229600"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3" name="Title 2"/>
          <p:cNvSpPr>
            <a:spLocks noGrp="1"/>
          </p:cNvSpPr>
          <p:nvPr>
            <p:ph type="title"/>
          </p:nvPr>
        </p:nvSpPr>
        <p:spPr/>
        <p:txBody>
          <a:bodyPr>
            <a:normAutofit fontScale="90000"/>
          </a:bodyPr>
          <a:lstStyle/>
          <a:p>
            <a:r>
              <a:rPr lang="en-US" dirty="0"/>
              <a:t>Schools Providing One-on-One Mathematics </a:t>
            </a:r>
            <a:r>
              <a:rPr lang="en-US" dirty="0" smtClean="0"/>
              <a:t>Coaching</a:t>
            </a:r>
            <a:endParaRPr lang="en-US" dirty="0"/>
          </a:p>
        </p:txBody>
      </p:sp>
    </p:spTree>
    <p:extLst>
      <p:ext uri="{BB962C8B-B14F-4D97-AF65-F5344CB8AC3E}">
        <p14:creationId xmlns:p14="http://schemas.microsoft.com/office/powerpoint/2010/main" val="44878434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Original Data for Slide </a:t>
            </a:r>
            <a:r>
              <a:rPr lang="en-US" dirty="0" smtClean="0"/>
              <a:t>62</a:t>
            </a:r>
            <a:r>
              <a:rPr lang="en-US" dirty="0" smtClean="0"/>
              <a:t/>
            </a:r>
            <a:br>
              <a:rPr lang="en-US" dirty="0" smtClean="0"/>
            </a:br>
            <a:r>
              <a:rPr lang="en-US" dirty="0" smtClean="0"/>
              <a:t>(not for presentation)</a:t>
            </a:r>
            <a:endParaRPr lang="en-US" dirty="0"/>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350" y="2517775"/>
            <a:ext cx="7099300" cy="182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11517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725107879"/>
              </p:ext>
            </p:extLst>
          </p:nvPr>
        </p:nvGraphicFramePr>
        <p:xfrm>
          <a:off x="457200" y="1524000"/>
          <a:ext cx="8229600"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3" name="Title 2"/>
          <p:cNvSpPr>
            <a:spLocks noGrp="1"/>
          </p:cNvSpPr>
          <p:nvPr>
            <p:ph type="title"/>
          </p:nvPr>
        </p:nvSpPr>
        <p:spPr/>
        <p:txBody>
          <a:bodyPr>
            <a:normAutofit fontScale="90000"/>
          </a:bodyPr>
          <a:lstStyle/>
          <a:p>
            <a:r>
              <a:rPr lang="en-US" dirty="0" smtClean="0"/>
              <a:t>Average Percentage of Teachers in Schools Receiving One-on-One Mathematics Coaching</a:t>
            </a:r>
            <a:endParaRPr lang="en-US" dirty="0"/>
          </a:p>
        </p:txBody>
      </p:sp>
    </p:spTree>
    <p:extLst>
      <p:ext uri="{BB962C8B-B14F-4D97-AF65-F5344CB8AC3E}">
        <p14:creationId xmlns:p14="http://schemas.microsoft.com/office/powerpoint/2010/main" val="201394353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Calibri"/>
            </a:endParaRPr>
          </a:p>
        </p:txBody>
      </p:sp>
      <p:pic>
        <p:nvPicPr>
          <p:cNvPr id="256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0350" y="2582863"/>
            <a:ext cx="6083300" cy="1538287"/>
          </a:xfrm>
          <a:prstGeom prst="rect">
            <a:avLst/>
          </a:prstGeom>
          <a:solidFill>
            <a:schemeClr val="bg1"/>
          </a:solidFill>
          <a:ln>
            <a:noFill/>
          </a:ln>
          <a:effectLst/>
        </p:spPr>
      </p:pic>
      <p:pic>
        <p:nvPicPr>
          <p:cNvPr id="225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7425" y="2390775"/>
            <a:ext cx="7169150"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a:t>Original Data for Slide </a:t>
            </a:r>
            <a:r>
              <a:rPr lang="en-US" dirty="0" smtClean="0"/>
              <a:t>64 </a:t>
            </a:r>
            <a:r>
              <a:rPr lang="en-US" dirty="0"/>
              <a:t/>
            </a:r>
            <a:br>
              <a:rPr lang="en-US" dirty="0"/>
            </a:br>
            <a:r>
              <a:rPr lang="en-US" dirty="0"/>
              <a:t>(not for presentation</a:t>
            </a:r>
            <a:r>
              <a:rPr lang="en-US" dirty="0" smtClean="0"/>
              <a:t>)</a:t>
            </a:r>
            <a:endParaRPr lang="en-US" dirty="0"/>
          </a:p>
        </p:txBody>
      </p:sp>
    </p:spTree>
    <p:extLst>
      <p:ext uri="{BB962C8B-B14F-4D97-AF65-F5344CB8AC3E}">
        <p14:creationId xmlns:p14="http://schemas.microsoft.com/office/powerpoint/2010/main" val="360983064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graphicFrame>
        <p:nvGraphicFramePr>
          <p:cNvPr id="5" name="Chart 4"/>
          <p:cNvGraphicFramePr/>
          <p:nvPr>
            <p:extLst>
              <p:ext uri="{D42A27DB-BD31-4B8C-83A1-F6EECF244321}">
                <p14:modId xmlns:p14="http://schemas.microsoft.com/office/powerpoint/2010/main" val="1243640976"/>
              </p:ext>
            </p:extLst>
          </p:nvPr>
        </p:nvGraphicFramePr>
        <p:xfrm>
          <a:off x="457200" y="1524000"/>
          <a:ext cx="8229600"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Autofit/>
          </a:bodyPr>
          <a:lstStyle/>
          <a:p>
            <a:r>
              <a:rPr lang="en-US" sz="2400" dirty="0"/>
              <a:t>Teaching Professionals Providing Mathematics-Focused </a:t>
            </a:r>
            <a:r>
              <a:rPr lang="en-US" sz="2400" dirty="0" smtClean="0"/>
              <a:t>One-on-One Coaching</a:t>
            </a:r>
            <a:endParaRPr lang="en-US" sz="2400" dirty="0"/>
          </a:p>
        </p:txBody>
      </p:sp>
    </p:spTree>
    <p:extLst>
      <p:ext uri="{BB962C8B-B14F-4D97-AF65-F5344CB8AC3E}">
        <p14:creationId xmlns:p14="http://schemas.microsoft.com/office/powerpoint/2010/main" val="123530881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Calibri"/>
            </a:endParaRPr>
          </a:p>
        </p:txBody>
      </p:sp>
      <p:pic>
        <p:nvPicPr>
          <p:cNvPr id="266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0350" y="2320925"/>
            <a:ext cx="6083300" cy="2063750"/>
          </a:xfrm>
          <a:prstGeom prst="rect">
            <a:avLst/>
          </a:prstGeom>
          <a:solidFill>
            <a:schemeClr val="bg1"/>
          </a:solidFill>
          <a:ln>
            <a:noFill/>
          </a:ln>
          <a:effectLst/>
        </p:spPr>
      </p:pic>
      <p:sp>
        <p:nvSpPr>
          <p:cNvPr id="2" name="Title 1"/>
          <p:cNvSpPr>
            <a:spLocks noGrp="1"/>
          </p:cNvSpPr>
          <p:nvPr>
            <p:ph type="title"/>
          </p:nvPr>
        </p:nvSpPr>
        <p:spPr/>
        <p:txBody>
          <a:bodyPr>
            <a:normAutofit fontScale="90000"/>
          </a:bodyPr>
          <a:lstStyle/>
          <a:p>
            <a:r>
              <a:rPr lang="en-US" dirty="0"/>
              <a:t>Original Data for Slide </a:t>
            </a:r>
            <a:r>
              <a:rPr lang="en-US" dirty="0" smtClean="0"/>
              <a:t>66 </a:t>
            </a:r>
            <a:r>
              <a:rPr lang="en-US" dirty="0"/>
              <a:t/>
            </a:r>
            <a:br>
              <a:rPr lang="en-US" dirty="0"/>
            </a:br>
            <a:r>
              <a:rPr lang="en-US" dirty="0"/>
              <a:t>(not for presentation</a:t>
            </a:r>
            <a:r>
              <a:rPr lang="en-US" dirty="0" smtClean="0"/>
              <a:t>)</a:t>
            </a:r>
            <a:endParaRPr lang="en-US" dirty="0"/>
          </a:p>
        </p:txBody>
      </p:sp>
      <p:pic>
        <p:nvPicPr>
          <p:cNvPr id="235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5050" y="1943100"/>
            <a:ext cx="707390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340623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97718816"/>
              </p:ext>
            </p:extLst>
          </p:nvPr>
        </p:nvGraphicFramePr>
        <p:xfrm>
          <a:off x="76200" y="1417638"/>
          <a:ext cx="8991600" cy="467836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3" name="Title 2"/>
          <p:cNvSpPr>
            <a:spLocks noGrp="1"/>
          </p:cNvSpPr>
          <p:nvPr>
            <p:ph type="title"/>
          </p:nvPr>
        </p:nvSpPr>
        <p:spPr>
          <a:xfrm>
            <a:off x="1219200" y="274638"/>
            <a:ext cx="7772400" cy="868362"/>
          </a:xfrm>
        </p:spPr>
        <p:txBody>
          <a:bodyPr>
            <a:noAutofit/>
          </a:bodyPr>
          <a:lstStyle/>
          <a:p>
            <a:r>
              <a:rPr lang="en-US" sz="2800" dirty="0" smtClean="0"/>
              <a:t>Professionals </a:t>
            </a:r>
            <a:r>
              <a:rPr lang="en-US" sz="2800" dirty="0"/>
              <a:t>Providing </a:t>
            </a:r>
            <a:r>
              <a:rPr lang="en-US" sz="2800" dirty="0" smtClean="0"/>
              <a:t>Mathematics- Focused </a:t>
            </a:r>
            <a:r>
              <a:rPr lang="en-US" sz="2800" dirty="0"/>
              <a:t>One-on-One Coaching to a Substantial </a:t>
            </a:r>
            <a:r>
              <a:rPr lang="en-US" sz="2800" dirty="0" smtClean="0"/>
              <a:t>Extent</a:t>
            </a:r>
            <a:endParaRPr lang="en-US" sz="2800" dirty="0"/>
          </a:p>
        </p:txBody>
      </p:sp>
    </p:spTree>
    <p:extLst>
      <p:ext uri="{BB962C8B-B14F-4D97-AF65-F5344CB8AC3E}">
        <p14:creationId xmlns:p14="http://schemas.microsoft.com/office/powerpoint/2010/main" val="336626653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Calibri"/>
            </a:endParaRPr>
          </a:p>
        </p:txBody>
      </p:sp>
      <p:sp>
        <p:nvSpPr>
          <p:cNvPr id="2" name="Title 1"/>
          <p:cNvSpPr>
            <a:spLocks noGrp="1"/>
          </p:cNvSpPr>
          <p:nvPr>
            <p:ph type="title"/>
          </p:nvPr>
        </p:nvSpPr>
        <p:spPr/>
        <p:txBody>
          <a:bodyPr>
            <a:normAutofit fontScale="90000"/>
          </a:bodyPr>
          <a:lstStyle/>
          <a:p>
            <a:r>
              <a:rPr lang="en-US" dirty="0"/>
              <a:t>Original Data for Slide </a:t>
            </a:r>
            <a:r>
              <a:rPr lang="en-US" dirty="0" smtClean="0"/>
              <a:t>68 </a:t>
            </a:r>
            <a:r>
              <a:rPr lang="en-US" dirty="0"/>
              <a:t/>
            </a:r>
            <a:br>
              <a:rPr lang="en-US" dirty="0"/>
            </a:br>
            <a:r>
              <a:rPr lang="en-US" dirty="0"/>
              <a:t>(not for presentation</a:t>
            </a:r>
            <a:r>
              <a:rPr lang="en-US" dirty="0" smtClean="0"/>
              <a:t>)</a:t>
            </a:r>
            <a:endParaRPr lang="en-US" dirty="0"/>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225" y="2378075"/>
            <a:ext cx="7067550" cy="210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153473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168276176"/>
              </p:ext>
            </p:extLst>
          </p:nvPr>
        </p:nvGraphicFramePr>
        <p:xfrm>
          <a:off x="457200" y="1524000"/>
          <a:ext cx="8229600"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3" name="Title 2"/>
          <p:cNvSpPr>
            <a:spLocks noGrp="1"/>
          </p:cNvSpPr>
          <p:nvPr>
            <p:ph type="title"/>
          </p:nvPr>
        </p:nvSpPr>
        <p:spPr/>
        <p:txBody>
          <a:bodyPr>
            <a:noAutofit/>
          </a:bodyPr>
          <a:lstStyle/>
          <a:p>
            <a:r>
              <a:rPr lang="en-US" sz="2800" dirty="0"/>
              <a:t>Services Provided to Mathematics Teachers in Need of Special Assistance in </a:t>
            </a:r>
            <a:r>
              <a:rPr lang="en-US" sz="2800" dirty="0" smtClean="0"/>
              <a:t>Teaching</a:t>
            </a:r>
            <a:endParaRPr lang="en-US" sz="2800" dirty="0"/>
          </a:p>
        </p:txBody>
      </p:sp>
    </p:spTree>
    <p:extLst>
      <p:ext uri="{BB962C8B-B14F-4D97-AF65-F5344CB8AC3E}">
        <p14:creationId xmlns:p14="http://schemas.microsoft.com/office/powerpoint/2010/main" val="394868157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Original Data for Slide </a:t>
            </a:r>
            <a:r>
              <a:rPr lang="en-US" dirty="0" smtClean="0"/>
              <a:t>70</a:t>
            </a:r>
            <a:r>
              <a:rPr lang="en-US" dirty="0" smtClean="0"/>
              <a:t/>
            </a:r>
            <a:br>
              <a:rPr lang="en-US" dirty="0" smtClean="0"/>
            </a:br>
            <a:r>
              <a:rPr lang="en-US" dirty="0" smtClean="0"/>
              <a:t>(not for presentation)</a:t>
            </a:r>
            <a:endParaRPr lang="en-US" dirty="0"/>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2752725"/>
            <a:ext cx="7086600" cy="135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6844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Original Data for </a:t>
            </a:r>
            <a:r>
              <a:rPr lang="en-US" dirty="0" smtClean="0"/>
              <a:t>Slide 8</a:t>
            </a:r>
            <a:r>
              <a:rPr lang="en-US" dirty="0" smtClean="0"/>
              <a:t/>
            </a:r>
            <a:br>
              <a:rPr lang="en-US" dirty="0" smtClean="0"/>
            </a:br>
            <a:r>
              <a:rPr lang="en-US" dirty="0" smtClean="0"/>
              <a:t>(not for presentation)</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6515" y="1219200"/>
            <a:ext cx="6710971" cy="474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74372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50838"/>
            <a:ext cx="7467600" cy="868362"/>
          </a:xfrm>
        </p:spPr>
        <p:txBody>
          <a:bodyPr>
            <a:noAutofit/>
          </a:bodyPr>
          <a:lstStyle/>
          <a:p>
            <a:r>
              <a:rPr lang="en-US" sz="2800" dirty="0" smtClean="0"/>
              <a:t>Schools Not Offering Any Type of Mathematics </a:t>
            </a:r>
            <a:r>
              <a:rPr lang="en-US" sz="2800" dirty="0"/>
              <a:t>Professional Development </a:t>
            </a:r>
            <a:r>
              <a:rPr lang="en-US" sz="2800" dirty="0" smtClean="0"/>
              <a:t>in the Last 3 Years</a:t>
            </a:r>
            <a:endParaRPr lang="en-US" sz="2800" dirty="0"/>
          </a:p>
        </p:txBody>
      </p:sp>
      <p:graphicFrame>
        <p:nvGraphicFramePr>
          <p:cNvPr id="4" name="Chart 3"/>
          <p:cNvGraphicFramePr/>
          <p:nvPr>
            <p:extLst>
              <p:ext uri="{D42A27DB-BD31-4B8C-83A1-F6EECF244321}">
                <p14:modId xmlns:p14="http://schemas.microsoft.com/office/powerpoint/2010/main" val="3412640964"/>
              </p:ext>
            </p:extLst>
          </p:nvPr>
        </p:nvGraphicFramePr>
        <p:xfrm>
          <a:off x="457200" y="1524000"/>
          <a:ext cx="8229600" cy="42976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624092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Original Data for </a:t>
            </a:r>
            <a:r>
              <a:rPr lang="en-US" smtClean="0"/>
              <a:t>Slides </a:t>
            </a:r>
            <a:r>
              <a:rPr lang="en-US" smtClean="0"/>
              <a:t>72–74</a:t>
            </a:r>
            <a:r>
              <a:rPr lang="en-US" dirty="0" smtClean="0"/>
              <a:t/>
            </a:r>
            <a:br>
              <a:rPr lang="en-US" dirty="0" smtClean="0"/>
            </a:br>
            <a:r>
              <a:rPr lang="en-US" dirty="0" smtClean="0"/>
              <a:t>(not for presentation)</a:t>
            </a:r>
            <a:endParaRPr lang="en-US" dirty="0"/>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525" y="1358900"/>
            <a:ext cx="7092950" cy="414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59855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7620000" cy="868362"/>
          </a:xfrm>
        </p:spPr>
        <p:txBody>
          <a:bodyPr>
            <a:noAutofit/>
          </a:bodyPr>
          <a:lstStyle/>
          <a:p>
            <a:r>
              <a:rPr lang="en-US" sz="2400" dirty="0"/>
              <a:t>Locally Offered Mathematics Professional Development Available to </a:t>
            </a:r>
            <a:r>
              <a:rPr lang="en-US" sz="2400" dirty="0" smtClean="0"/>
              <a:t>Teachers, by Percentage of Students in School Eligible for FRL</a:t>
            </a:r>
            <a:endParaRPr lang="en-US" sz="2400" dirty="0"/>
          </a:p>
        </p:txBody>
      </p:sp>
      <p:graphicFrame>
        <p:nvGraphicFramePr>
          <p:cNvPr id="4" name="Chart 3"/>
          <p:cNvGraphicFramePr/>
          <p:nvPr>
            <p:extLst>
              <p:ext uri="{D42A27DB-BD31-4B8C-83A1-F6EECF244321}">
                <p14:modId xmlns:p14="http://schemas.microsoft.com/office/powerpoint/2010/main" val="2074277416"/>
              </p:ext>
            </p:extLst>
          </p:nvPr>
        </p:nvGraphicFramePr>
        <p:xfrm>
          <a:off x="228600" y="1447800"/>
          <a:ext cx="8686800" cy="46024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3324643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7467600" cy="868362"/>
          </a:xfrm>
        </p:spPr>
        <p:txBody>
          <a:bodyPr>
            <a:noAutofit/>
          </a:bodyPr>
          <a:lstStyle/>
          <a:p>
            <a:r>
              <a:rPr lang="en-US" sz="2400" dirty="0" smtClean="0"/>
              <a:t>Locally Offered Mathematics Professional Development Available to Teachers, by School Size</a:t>
            </a:r>
            <a:endParaRPr lang="en-US" sz="2400" dirty="0"/>
          </a:p>
        </p:txBody>
      </p:sp>
      <p:graphicFrame>
        <p:nvGraphicFramePr>
          <p:cNvPr id="4" name="Chart 3"/>
          <p:cNvGraphicFramePr/>
          <p:nvPr>
            <p:extLst>
              <p:ext uri="{D42A27DB-BD31-4B8C-83A1-F6EECF244321}">
                <p14:modId xmlns:p14="http://schemas.microsoft.com/office/powerpoint/2010/main" val="340653627"/>
              </p:ext>
            </p:extLst>
          </p:nvPr>
        </p:nvGraphicFramePr>
        <p:xfrm>
          <a:off x="266700" y="1524000"/>
          <a:ext cx="8610600" cy="4495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706875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7467600" cy="868362"/>
          </a:xfrm>
        </p:spPr>
        <p:txBody>
          <a:bodyPr>
            <a:noAutofit/>
          </a:bodyPr>
          <a:lstStyle/>
          <a:p>
            <a:r>
              <a:rPr lang="en-US" sz="2400" dirty="0" smtClean="0"/>
              <a:t>Locally Offered Mathematics Professional Development Available to Teachers, by Community Type</a:t>
            </a:r>
            <a:endParaRPr lang="en-US" sz="2400" dirty="0"/>
          </a:p>
        </p:txBody>
      </p:sp>
      <p:graphicFrame>
        <p:nvGraphicFramePr>
          <p:cNvPr id="4" name="Chart 3"/>
          <p:cNvGraphicFramePr/>
          <p:nvPr>
            <p:extLst>
              <p:ext uri="{D42A27DB-BD31-4B8C-83A1-F6EECF244321}">
                <p14:modId xmlns:p14="http://schemas.microsoft.com/office/powerpoint/2010/main" val="2200580334"/>
              </p:ext>
            </p:extLst>
          </p:nvPr>
        </p:nvGraphicFramePr>
        <p:xfrm>
          <a:off x="457200" y="1371600"/>
          <a:ext cx="8229600" cy="46024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94902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0"/>
            <a:ext cx="7467600" cy="868362"/>
          </a:xfrm>
        </p:spPr>
        <p:txBody>
          <a:bodyPr>
            <a:noAutofit/>
          </a:bodyPr>
          <a:lstStyle/>
          <a:p>
            <a:r>
              <a:rPr lang="en-US" sz="2400" dirty="0" smtClean="0"/>
              <a:t>Mathematics Classes Taught by Teachers With More Than 35 Hours of Professional Development in the Last Three Years</a:t>
            </a:r>
            <a:endParaRPr lang="en-US" sz="2400" dirty="0"/>
          </a:p>
        </p:txBody>
      </p:sp>
      <p:graphicFrame>
        <p:nvGraphicFramePr>
          <p:cNvPr id="5" name="Chart 4"/>
          <p:cNvGraphicFramePr/>
          <p:nvPr>
            <p:extLst>
              <p:ext uri="{D42A27DB-BD31-4B8C-83A1-F6EECF244321}">
                <p14:modId xmlns:p14="http://schemas.microsoft.com/office/powerpoint/2010/main" val="1036268537"/>
              </p:ext>
            </p:extLst>
          </p:nvPr>
        </p:nvGraphicFramePr>
        <p:xfrm>
          <a:off x="190500" y="1752600"/>
          <a:ext cx="8763000"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92845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kumimoji="0" lang="en-US" sz="4400" b="0" i="0" u="none" strike="noStrike" kern="1200" cap="none" spc="0" normalizeH="0" baseline="0" noProof="0" dirty="0">
              <a:ln>
                <a:noFill/>
              </a:ln>
              <a:solidFill>
                <a:schemeClr val="tx1"/>
              </a:solidFill>
              <a:effectLst/>
              <a:uLnTx/>
              <a:uFillTx/>
              <a:latin typeface="Calibri"/>
            </a:endParaRPr>
          </a:p>
        </p:txBody>
      </p:sp>
      <p:pic>
        <p:nvPicPr>
          <p:cNvPr id="235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6063" y="2465388"/>
            <a:ext cx="6111875" cy="1931987"/>
          </a:xfrm>
          <a:prstGeom prst="rect">
            <a:avLst/>
          </a:prstGeom>
          <a:solidFill>
            <a:schemeClr val="bg1"/>
          </a:solidFill>
          <a:ln>
            <a:noFill/>
          </a:ln>
          <a:effectLst/>
        </p:spPr>
      </p:pic>
      <p:sp>
        <p:nvSpPr>
          <p:cNvPr id="2" name="Title 1"/>
          <p:cNvSpPr>
            <a:spLocks noGrp="1"/>
          </p:cNvSpPr>
          <p:nvPr>
            <p:ph type="title"/>
          </p:nvPr>
        </p:nvSpPr>
        <p:spPr/>
        <p:txBody>
          <a:bodyPr>
            <a:normAutofit fontScale="90000"/>
          </a:bodyPr>
          <a:lstStyle/>
          <a:p>
            <a:r>
              <a:rPr lang="en-US" dirty="0"/>
              <a:t>Original Data for Slides </a:t>
            </a:r>
            <a:r>
              <a:rPr lang="en-US" dirty="0" smtClean="0"/>
              <a:t>10–12 </a:t>
            </a:r>
            <a:r>
              <a:rPr lang="en-US" dirty="0"/>
              <a:t/>
            </a:r>
            <a:br>
              <a:rPr lang="en-US" dirty="0"/>
            </a:br>
            <a:r>
              <a:rPr lang="en-US" dirty="0"/>
              <a:t>(not for presentation</a:t>
            </a:r>
            <a:r>
              <a:rPr lang="en-US" dirty="0" smtClean="0"/>
              <a:t>)</a:t>
            </a:r>
            <a:endParaRPr lang="en-US"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0" y="1917700"/>
            <a:ext cx="7112000" cy="302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52505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nssme">
      <a:dk1>
        <a:sysClr val="windowText" lastClr="000000"/>
      </a:dk1>
      <a:lt1>
        <a:sysClr val="window" lastClr="FFFFFF"/>
      </a:lt1>
      <a:dk2>
        <a:srgbClr val="1F497D"/>
      </a:dk2>
      <a:lt2>
        <a:srgbClr val="EEECE1"/>
      </a:lt2>
      <a:accent1>
        <a:srgbClr val="558ED5"/>
      </a:accent1>
      <a:accent2>
        <a:srgbClr val="8EB6E3"/>
      </a:accent2>
      <a:accent3>
        <a:srgbClr val="13A6BA"/>
      </a:accent3>
      <a:accent4>
        <a:srgbClr val="7FE4F2"/>
      </a:accent4>
      <a:accent5>
        <a:srgbClr val="D9FBFF"/>
      </a:accent5>
      <a:accent6>
        <a:srgbClr val="FF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787</TotalTime>
  <Words>5944</Words>
  <Application>Microsoft Office PowerPoint</Application>
  <PresentationFormat>On-screen Show (4:3)</PresentationFormat>
  <Paragraphs>892</Paragraphs>
  <Slides>74</Slides>
  <Notes>66</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Office Theme</vt:lpstr>
      <vt:lpstr>Chapter 3 Professional Development </vt:lpstr>
      <vt:lpstr>Teacher Professional Development</vt:lpstr>
      <vt:lpstr>Original Data for Slide 4 (not for presentation)</vt:lpstr>
      <vt:lpstr>Mathematics Teachers Participating in Mathematics-Focused Professional Development in the Last 3 Years</vt:lpstr>
      <vt:lpstr>Original Data for Slide 6  (not for presentation)</vt:lpstr>
      <vt:lpstr>Mathematics Teachers’ Time Spent on Mathematics-Focused Professional Development in Last 3 Years</vt:lpstr>
      <vt:lpstr>Original Data for Slide 8 (not for presentation)</vt:lpstr>
      <vt:lpstr>Mathematics Classes Taught by Teachers With More Than 35 Hours of Professional Development in the Last Three Years</vt:lpstr>
      <vt:lpstr>Original Data for Slides 10–12  (not for presentation)</vt:lpstr>
      <vt:lpstr>Elementary Mathematics Teachers Participating in Various Professional Development Activities in Last 3 Years</vt:lpstr>
      <vt:lpstr>Middle School Mathematics Teachers Participating in Various Professional Development Activities in Last 3 Years</vt:lpstr>
      <vt:lpstr>High School Mathematics Teachers Participating in Various Professional Development Activities in Last 3 Years</vt:lpstr>
      <vt:lpstr>Original Data for Slides 14–16  (not for presentation)</vt:lpstr>
      <vt:lpstr>Elementary Mathematics Teachers Whose PD in the Last 3 Years Had Various Characteristics to a Substantial Extent</vt:lpstr>
      <vt:lpstr>Middle School Mathematics Teachers Whose PD in the Last 3 Years Had Various Characteristics to a Substantial Extent</vt:lpstr>
      <vt:lpstr>High School Mathematics Teachers Whose PD in the Last 3 Years Had Various Characteristics to a Substantial Extent</vt:lpstr>
      <vt:lpstr>Original Data for Slide 18 (not for presentation)</vt:lpstr>
      <vt:lpstr>Extent Professional Development Aligns With Elements of Effective Professional Development Composite</vt:lpstr>
      <vt:lpstr>Original Data For Slide 20 (not for presentation)</vt:lpstr>
      <vt:lpstr>Extent Professional Development Aligns With Elements of Effective Professional Development Composite</vt:lpstr>
      <vt:lpstr>Original Data for Slides 22–27  (not for presentation)</vt:lpstr>
      <vt:lpstr>Elementary Mathematics Teachers Reporting PD in the Last 3 Years Gave Heavy Emphasis on Various Areas</vt:lpstr>
      <vt:lpstr>Elementary Mathematics Teachers Reporting PD in the Last 3 Years Gave Heavy Emphasis on Various Areas</vt:lpstr>
      <vt:lpstr>Middle School Mathematics Teachers Reporting PD in the Last 3 Years Gave Heavy Emphasis on Various Areas</vt:lpstr>
      <vt:lpstr>Middle School Mathematics Teachers Reporting PD in the Last 3 Years Gave Heavy Emphasis on Various Areas</vt:lpstr>
      <vt:lpstr>High School Mathematics Teachers Reporting PD in the Last 3 Years Gave Heavy Emphasis on Various Areas</vt:lpstr>
      <vt:lpstr>High School Mathematics Teachers Reporting PD in the Last 3 Years Gave Heavy Emphasis on Various Areas</vt:lpstr>
      <vt:lpstr>Original Data for Slide 29 (not for presentation)</vt:lpstr>
      <vt:lpstr>Extent Professional Development Supports Student-Centered Instruction Composite</vt:lpstr>
      <vt:lpstr>Original Data for Slide 31 (not for presentation)</vt:lpstr>
      <vt:lpstr>Extent Professional Development Supports Student-Centered Instruction Composite</vt:lpstr>
      <vt:lpstr>PowerPoint Presentation</vt:lpstr>
      <vt:lpstr>Original Data for Slide 34  (not for presentation)</vt:lpstr>
      <vt:lpstr>Mathematics PD Workshops Offered Locally in the Last 3 Years</vt:lpstr>
      <vt:lpstr>Original Data for Slides 36–38   (not for presentation)</vt:lpstr>
      <vt:lpstr>Locally Offered Mathematics PD Workshops in the Last 3 Years With a Substantial Focus in Various Areas</vt:lpstr>
      <vt:lpstr>PowerPoint Presentation</vt:lpstr>
      <vt:lpstr>Locally Offered Mathematics PD Workshops in the Last 3 Years With a Substantial Focus in Various Areas</vt:lpstr>
      <vt:lpstr>Original Data for Slide 40  (not for presentation)</vt:lpstr>
      <vt:lpstr>Mathematics Teacher Study Groups Offered at Schools in the Last 3 Years</vt:lpstr>
      <vt:lpstr>Original Data for Slide 42–44 (not for presentation)</vt:lpstr>
      <vt:lpstr>Required Participation in Mathematics Teacher Study Groups</vt:lpstr>
      <vt:lpstr>Duration of Mathematics Teacher Study Groups</vt:lpstr>
      <vt:lpstr>Frequency of Mathematics Teacher Study Groups</vt:lpstr>
      <vt:lpstr>Original Data for Slide 46  (not for presentation)</vt:lpstr>
      <vt:lpstr>Origin of Designated Leaders of Mathematics Teacher Study Groups</vt:lpstr>
      <vt:lpstr>Original Data for Slide 48  (not for presentation)</vt:lpstr>
      <vt:lpstr>Composition of Mathematics Teacher Study Groups</vt:lpstr>
      <vt:lpstr>Original Data for Slide 50  (not for presentation)</vt:lpstr>
      <vt:lpstr>Description of Activities in Typical Mathematics Teacher Study Groups</vt:lpstr>
      <vt:lpstr>Original Data for Slides 52–54 (not for presentation)</vt:lpstr>
      <vt:lpstr>Emphases of Typical Mathematics Teacher Study Groups</vt:lpstr>
      <vt:lpstr>Emphases of Typical Mathematics Teacher Study Groups</vt:lpstr>
      <vt:lpstr>Emphases of Typical Mathematics Teacher Study Groups</vt:lpstr>
      <vt:lpstr>Original Data for Slides 56–58 (not for presentation)</vt:lpstr>
      <vt:lpstr>How Elementary Schools Provide Time for Mathematics Professional Development</vt:lpstr>
      <vt:lpstr>How Middle Schools Provide Time for Mathematics Professional Development</vt:lpstr>
      <vt:lpstr>How High Schools Provide Time for Mathematics Professional Development</vt:lpstr>
      <vt:lpstr>Original Data for Slide 60 (not for presentation)</vt:lpstr>
      <vt:lpstr>Schools Providing One-on-One Mathematics Coaching</vt:lpstr>
      <vt:lpstr>Original Data for Slide 62 (not for presentation)</vt:lpstr>
      <vt:lpstr>Average Percentage of Teachers in Schools Receiving One-on-One Mathematics Coaching</vt:lpstr>
      <vt:lpstr>Original Data for Slide 64  (not for presentation)</vt:lpstr>
      <vt:lpstr>Teaching Professionals Providing Mathematics-Focused One-on-One Coaching</vt:lpstr>
      <vt:lpstr>Original Data for Slide 66  (not for presentation)</vt:lpstr>
      <vt:lpstr>Professionals Providing Mathematics- Focused One-on-One Coaching to a Substantial Extent</vt:lpstr>
      <vt:lpstr>Original Data for Slide 68  (not for presentation)</vt:lpstr>
      <vt:lpstr>Services Provided to Mathematics Teachers in Need of Special Assistance in Teaching</vt:lpstr>
      <vt:lpstr>Original Data for Slide 70 (not for presentation)</vt:lpstr>
      <vt:lpstr>Schools Not Offering Any Type of Mathematics Professional Development in the Last 3 Years</vt:lpstr>
      <vt:lpstr>Original Data for Slides 72–74 (not for presentation)</vt:lpstr>
      <vt:lpstr>Locally Offered Mathematics Professional Development Available to Teachers, by Percentage of Students in School Eligible for FRL</vt:lpstr>
      <vt:lpstr>Locally Offered Mathematics Professional Development Available to Teachers, by School Size</vt:lpstr>
      <vt:lpstr>Locally Offered Mathematics Professional Development Available to Teachers, by Community Type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Courtney Plumley</dc:creator>
  <cp:lastModifiedBy>Laura Craven</cp:lastModifiedBy>
  <cp:revision>78</cp:revision>
  <dcterms:created xsi:type="dcterms:W3CDTF">2018-12-17T19:52:28Z</dcterms:created>
  <dcterms:modified xsi:type="dcterms:W3CDTF">2019-06-03T13:02:56Z</dcterms:modified>
</cp:coreProperties>
</file>